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9" r:id="rId2"/>
    <p:sldId id="305" r:id="rId3"/>
    <p:sldId id="298" r:id="rId4"/>
    <p:sldId id="261" r:id="rId5"/>
    <p:sldId id="260" r:id="rId6"/>
    <p:sldId id="303" r:id="rId7"/>
    <p:sldId id="266" r:id="rId8"/>
    <p:sldId id="262" r:id="rId9"/>
    <p:sldId id="263" r:id="rId10"/>
    <p:sldId id="264" r:id="rId11"/>
    <p:sldId id="265" r:id="rId12"/>
    <p:sldId id="268" r:id="rId13"/>
    <p:sldId id="269" r:id="rId14"/>
    <p:sldId id="329" r:id="rId15"/>
    <p:sldId id="270" r:id="rId16"/>
    <p:sldId id="272" r:id="rId17"/>
    <p:sldId id="271" r:id="rId18"/>
    <p:sldId id="273" r:id="rId19"/>
    <p:sldId id="274" r:id="rId20"/>
    <p:sldId id="276" r:id="rId21"/>
    <p:sldId id="300" r:id="rId22"/>
    <p:sldId id="292" r:id="rId23"/>
    <p:sldId id="299" r:id="rId24"/>
    <p:sldId id="314" r:id="rId25"/>
    <p:sldId id="306" r:id="rId26"/>
    <p:sldId id="304" r:id="rId27"/>
    <p:sldId id="307" r:id="rId28"/>
    <p:sldId id="308" r:id="rId29"/>
    <p:sldId id="309" r:id="rId30"/>
    <p:sldId id="310" r:id="rId31"/>
    <p:sldId id="311" r:id="rId32"/>
    <p:sldId id="315" r:id="rId33"/>
    <p:sldId id="312" r:id="rId34"/>
    <p:sldId id="313" r:id="rId35"/>
    <p:sldId id="319" r:id="rId36"/>
    <p:sldId id="318" r:id="rId37"/>
    <p:sldId id="317" r:id="rId38"/>
    <p:sldId id="320" r:id="rId39"/>
    <p:sldId id="321" r:id="rId40"/>
    <p:sldId id="323" r:id="rId41"/>
    <p:sldId id="322" r:id="rId42"/>
    <p:sldId id="325" r:id="rId43"/>
    <p:sldId id="301" r:id="rId44"/>
    <p:sldId id="326" r:id="rId45"/>
    <p:sldId id="328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Simard" initials="MS" lastIdx="2" clrIdx="0">
    <p:extLst>
      <p:ext uri="{19B8F6BF-5375-455C-9EA6-DF929625EA0E}">
        <p15:presenceInfo xmlns:p15="http://schemas.microsoft.com/office/powerpoint/2012/main" userId="Marc Sim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3188" autoAdjust="0"/>
  </p:normalViewPr>
  <p:slideViewPr>
    <p:cSldViewPr snapToGrid="0">
      <p:cViewPr varScale="1">
        <p:scale>
          <a:sx n="119" d="100"/>
          <a:sy n="119" d="100"/>
        </p:scale>
        <p:origin x="9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44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8BC23BD-7ACD-422A-83FF-71529BEA3B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E1080C-97F6-4713-923D-FA493A352E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2CD0C-6225-4CAF-B205-CC38E0A959E6}" type="datetimeFigureOut">
              <a:rPr lang="fr-FR" smtClean="0"/>
              <a:t>19/06/2024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7A5F6-DA41-4696-8ED8-27383F3DDE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2487B-F717-4275-B76B-C9F237D548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B0E65-14E5-459B-8DBB-56C69363913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171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E876D-65BA-4391-B307-1F35FECEA5C9}" type="datetimeFigureOut">
              <a:rPr lang="fr-FR" smtClean="0"/>
              <a:t>19/06/2024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91330-92C6-40F7-9647-A41A653B9D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117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617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474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499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338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473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3116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1313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67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018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183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116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8593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50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3365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0434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91330-92C6-40F7-9647-A41A653B9DE6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47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D1277-1476-4BFD-B588-2A49F4C3B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B33B7-B7A4-469E-9720-5B7910409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A29A8-2E9C-4ECE-B45D-C41CAD80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96037-B40F-46E9-9EFC-7F322726A102}" type="datetime1">
              <a:rPr lang="fr-FR" smtClean="0"/>
              <a:t>19/06/2024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8522C-F2A0-4625-ABA4-85D15B67B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85B89-97A4-4A64-9979-B4122300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109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5683-594C-48B2-AF56-DF6C7994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FB207-C055-4C60-9319-7B161243A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6E924-F90C-4923-B37C-66FDFF7B4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7977-C9FF-490F-BECB-DD332A111EF1}" type="datetime1">
              <a:rPr lang="fr-FR" smtClean="0"/>
              <a:t>19/06/2024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733CB-B69A-49B5-8847-BEA62843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9BD1D-93C3-4644-B893-63977E21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917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FB6B1C-A53D-4CA7-9A29-9441C78C0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5BACF0-D2A9-4B90-B608-8AC435E83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6AF22-E271-4964-AB19-9EABE58A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7834C-FB1C-4542-89B7-7E0CEA3C63D5}" type="datetime1">
              <a:rPr lang="fr-FR" smtClean="0"/>
              <a:t>19/06/2024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AE0D1-F430-4F21-BFC7-473198D8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F2D46-2A00-485C-AC68-6F31027A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47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3A49B-3C69-4C01-A616-188419203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55379-66E4-4229-83B4-8CBAD18DD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E07E9-96B6-4D53-AE50-CC84B41A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A727B-EFF9-45D8-B51D-79660AE294A4}" type="datetime1">
              <a:rPr lang="fr-FR" smtClean="0"/>
              <a:t>19/06/2024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8F04-EE1E-4F64-B5CB-9099F3EDA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697AF-DC00-4F35-AEC4-1294CF21F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434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B1290-9BF7-4709-995D-88CE93BFE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F4609-16E6-42DE-B60C-8ACD97B66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78124-D58F-434E-9AE2-1D141AE3F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32683-DBDF-4806-AB20-A9991EB7CF9A}" type="datetime1">
              <a:rPr lang="fr-FR" smtClean="0"/>
              <a:t>19/06/2024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A6A78-722E-4174-B7C4-6CEB915D5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8A6E3-B09D-478C-9BAE-15F16E46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629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CB3B-CBAA-4114-A992-284DCF89E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BEFCE-8884-45E4-ACC4-F2F49A755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8EACD-6732-4897-BEAB-71782AD65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48702-2D63-46FC-A8AC-86EDB4E4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D446-7C10-4282-A47D-09BC3649D8B9}" type="datetime1">
              <a:rPr lang="fr-FR" smtClean="0"/>
              <a:t>19/06/2024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1AC184-2CBF-4A9D-84C2-C35E8D267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B8F2D-5D68-4586-A941-234274DCC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614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8163E-E839-49D1-AD85-D3BB5456A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6571D-ED13-4319-8922-7DBEFC514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D2318-1120-4262-9D25-FDF66358DF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2D1FF5-BE3E-4795-832C-2A2AC58C7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DAB3D2-1979-43AC-A682-BD5DEC9FBF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FB0A1-68EB-471F-84D7-2FE9E8B23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A502-26E7-484B-98A2-8232A37C3F0E}" type="datetime1">
              <a:rPr lang="fr-FR" smtClean="0"/>
              <a:t>19/06/2024</a:t>
            </a:fld>
            <a:endParaRPr 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D26678-A88A-4FDF-8648-57F56F66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4D082-741B-46B8-9D83-7844896F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639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FEA6-4432-46FF-955C-E7B8ADB1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834361-2838-46E2-877D-E1DA206D3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1CD2-1A93-47D3-9F77-72EE558ADA4A}" type="datetime1">
              <a:rPr lang="fr-FR" smtClean="0"/>
              <a:t>19/06/2024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FE90F-796B-4B4B-AF76-B8DE26AB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C1B6B-80B0-4A14-ABBF-8A75AD89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2AEE65-6D5F-4DAE-BFE7-F5EF320FD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45CD-3743-4BEA-B64B-5DA66C2DF2D0}" type="datetime1">
              <a:rPr lang="fr-FR" smtClean="0"/>
              <a:t>19/06/2024</a:t>
            </a:fld>
            <a:endParaRPr lang="fr-F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E950C-EF11-4148-B8D5-0B6B4ACE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13A23-6D6E-4D89-A3A6-1CA8C88E0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4834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D6BFD-22AF-4762-B334-6B355F78D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46464-4D7B-4440-9C05-076ACC01C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FD180-1D64-48BE-9968-EAFEFA70DF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447F6-0B8F-425B-B05C-E28CA047B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C9DC-08EC-4A75-8D1D-88D54E5615E0}" type="datetime1">
              <a:rPr lang="fr-FR" smtClean="0"/>
              <a:t>19/06/2024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D32E4-72A8-4660-8C15-467D180BC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0A76F-889B-4487-BAC8-F72DB5A1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807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693F-716F-4E3A-940F-0A479FA0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5B872-A484-4FF2-BBB4-8ED24E20C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9AF1F-CABA-4A12-913C-E4651A712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10785D-E55B-4878-B244-26565439F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E8A3-8CB5-4904-8EFC-DD97A89167DE}" type="datetime1">
              <a:rPr lang="fr-FR" smtClean="0"/>
              <a:t>19/06/2024</a:t>
            </a:fld>
            <a:endParaRPr lang="fr-F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150CF-1FDE-4FEF-B125-2C8EBB81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044FD-7881-440C-A24F-FE83B1BA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97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0B091-C1D0-43C2-8AEE-1CB472D5B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05B72-6EA2-45F6-9F4A-E839B012D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AB5EF-C021-421A-8BE5-184A83F51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17EFF-3437-45AD-8EB9-A68199C6EC8E}" type="datetime1">
              <a:rPr lang="fr-FR" smtClean="0"/>
              <a:t>19/06/2024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ACF81-4D9C-4FCD-A611-6BC7A414F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Cyber in Saclay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B1D26-D8CC-429A-BA22-AD3D825D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EDD61-D080-4D59-8100-2AF4081710C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87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3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40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21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inria.fr/minier/TP_ecole_ete" TargetMode="External"/><Relationship Id="rId2" Type="http://schemas.openxmlformats.org/officeDocument/2006/relationships/hyperlink" Target="../../../../BOULOT/ASIACRYPT_NEUF/tools/MiniZinc-Step1/SK/SK-Step1.mz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itlab.inria.fr/minier/TP_ecole_et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112B05A-E64E-47C4-BBD2-0D8C1EA68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954" y="818504"/>
            <a:ext cx="10284781" cy="880360"/>
          </a:xfrm>
        </p:spPr>
        <p:txBody>
          <a:bodyPr>
            <a:noAutofit/>
          </a:bodyPr>
          <a:lstStyle/>
          <a:p>
            <a:pPr algn="l"/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Modeling </a:t>
            </a:r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trail </a:t>
            </a:r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search</a:t>
            </a:r>
            <a:endParaRPr lang="fr-FR" sz="4800" b="1" dirty="0">
              <a:solidFill>
                <a:schemeClr val="accent1">
                  <a:lumMod val="75000"/>
                </a:schemeClr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77F1536-6171-45B5-A3F3-3A4136B45729}"/>
              </a:ext>
            </a:extLst>
          </p:cNvPr>
          <p:cNvSpPr txBox="1">
            <a:spLocks/>
          </p:cNvSpPr>
          <p:nvPr/>
        </p:nvSpPr>
        <p:spPr>
          <a:xfrm>
            <a:off x="102094" y="2672179"/>
            <a:ext cx="7559336" cy="8803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j-ea"/>
              <a:cs typeface="Helvetica" panose="020B0604020202020204" pitchFamily="34" charset="0"/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070D1EBD-90A4-4FDF-A28C-6F7BAB6CDEA5}"/>
              </a:ext>
            </a:extLst>
          </p:cNvPr>
          <p:cNvSpPr txBox="1">
            <a:spLocks/>
          </p:cNvSpPr>
          <p:nvPr/>
        </p:nvSpPr>
        <p:spPr>
          <a:xfrm>
            <a:off x="474954" y="6161101"/>
            <a:ext cx="8402717" cy="4098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EJCIM 2024| 17-21 Juin 2024 </a:t>
            </a:r>
            <a:r>
              <a:rPr kumimoji="0" lang="fr-FR" sz="2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| Nantes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5DED90-83D2-4FCE-ADC2-311A468CD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711" y="5783909"/>
            <a:ext cx="1094467" cy="964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C0B8F-2C39-4E93-BF27-89CC9DE31421}"/>
              </a:ext>
            </a:extLst>
          </p:cNvPr>
          <p:cNvSpPr txBox="1"/>
          <p:nvPr/>
        </p:nvSpPr>
        <p:spPr>
          <a:xfrm>
            <a:off x="474953" y="2672179"/>
            <a:ext cx="113412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Marine Minier –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Loria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,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CARAMBA Team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Joint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work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with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C. Prud’homme, P.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Derbrez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, S. Delaune, P. Huynh, V.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Mollinard</a:t>
            </a:r>
            <a:endParaRPr lang="fr-FR" sz="2400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Code by P. Huynh and S. Delaune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Slides by M. Simard 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81EE82-968F-4D23-8256-A7B954C50F9B}"/>
              </a:ext>
            </a:extLst>
          </p:cNvPr>
          <p:cNvSpPr txBox="1"/>
          <p:nvPr/>
        </p:nvSpPr>
        <p:spPr>
          <a:xfrm>
            <a:off x="474954" y="5783909"/>
            <a:ext cx="4443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Marine Minier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E58848-4D45-4798-B934-116A1B3F1A8D}"/>
              </a:ext>
            </a:extLst>
          </p:cNvPr>
          <p:cNvCxnSpPr>
            <a:cxnSpLocks/>
          </p:cNvCxnSpPr>
          <p:nvPr/>
        </p:nvCxnSpPr>
        <p:spPr>
          <a:xfrm>
            <a:off x="585927" y="2441359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880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XOR">
            <a:extLst>
              <a:ext uri="{FF2B5EF4-FFF2-40B4-BE49-F238E27FC236}">
                <a16:creationId xmlns:a16="http://schemas.microsoft.com/office/drawing/2014/main" id="{49ACC5F2-775E-41F4-A392-FD673154DDDE}"/>
              </a:ext>
            </a:extLst>
          </p:cNvPr>
          <p:cNvSpPr txBox="1">
            <a:spLocks/>
          </p:cNvSpPr>
          <p:nvPr/>
        </p:nvSpPr>
        <p:spPr>
          <a:xfrm>
            <a:off x="639959" y="761052"/>
            <a:ext cx="7161056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XOR</a:t>
            </a:r>
          </a:p>
        </p:txBody>
      </p:sp>
      <p:graphicFrame>
        <p:nvGraphicFramePr>
          <p:cNvPr id="6" name="truth table">
            <a:extLst>
              <a:ext uri="{FF2B5EF4-FFF2-40B4-BE49-F238E27FC236}">
                <a16:creationId xmlns:a16="http://schemas.microsoft.com/office/drawing/2014/main" id="{EE8FC423-59AC-4F6D-8C36-67F00EED6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90745"/>
              </p:ext>
            </p:extLst>
          </p:nvPr>
        </p:nvGraphicFramePr>
        <p:xfrm>
          <a:off x="634825" y="1895898"/>
          <a:ext cx="3842583" cy="292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861">
                  <a:extLst>
                    <a:ext uri="{9D8B030D-6E8A-4147-A177-3AD203B41FA5}">
                      <a16:colId xmlns:a16="http://schemas.microsoft.com/office/drawing/2014/main" val="1333200926"/>
                    </a:ext>
                  </a:extLst>
                </a:gridCol>
                <a:gridCol w="1280861">
                  <a:extLst>
                    <a:ext uri="{9D8B030D-6E8A-4147-A177-3AD203B41FA5}">
                      <a16:colId xmlns:a16="http://schemas.microsoft.com/office/drawing/2014/main" val="2600319726"/>
                    </a:ext>
                  </a:extLst>
                </a:gridCol>
                <a:gridCol w="1280861">
                  <a:extLst>
                    <a:ext uri="{9D8B030D-6E8A-4147-A177-3AD203B41FA5}">
                      <a16:colId xmlns:a16="http://schemas.microsoft.com/office/drawing/2014/main" val="427413998"/>
                    </a:ext>
                  </a:extLst>
                </a:gridCol>
              </a:tblGrid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i="0" kern="1200" dirty="0">
                          <a:solidFill>
                            <a:schemeClr val="lt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 ⊕ B</a:t>
                      </a:r>
                      <a:endParaRPr lang="fr-FR" sz="2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2562016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3372488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613408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4003969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687124"/>
                  </a:ext>
                </a:extLst>
              </a:tr>
            </a:tbl>
          </a:graphicData>
        </a:graphic>
      </p:graphicFrame>
      <p:sp>
        <p:nvSpPr>
          <p:cNvPr id="46" name="slide number">
            <a:extLst>
              <a:ext uri="{FF2B5EF4-FFF2-40B4-BE49-F238E27FC236}">
                <a16:creationId xmlns:a16="http://schemas.microsoft.com/office/drawing/2014/main" id="{BD776CDB-6EFB-4784-AC5F-4B272254F9EE}"/>
              </a:ext>
            </a:extLst>
          </p:cNvPr>
          <p:cNvSpPr txBox="1"/>
          <p:nvPr/>
        </p:nvSpPr>
        <p:spPr>
          <a:xfrm>
            <a:off x="10872845" y="263320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lide number">
            <a:extLst>
              <a:ext uri="{FF2B5EF4-FFF2-40B4-BE49-F238E27FC236}">
                <a16:creationId xmlns:a16="http://schemas.microsoft.com/office/drawing/2014/main" id="{03736F7A-282F-4DAB-8600-D6EAFE56789D}"/>
              </a:ext>
            </a:extLst>
          </p:cNvPr>
          <p:cNvSpPr txBox="1"/>
          <p:nvPr/>
        </p:nvSpPr>
        <p:spPr>
          <a:xfrm>
            <a:off x="10869709" y="340038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slide number">
            <a:extLst>
              <a:ext uri="{FF2B5EF4-FFF2-40B4-BE49-F238E27FC236}">
                <a16:creationId xmlns:a16="http://schemas.microsoft.com/office/drawing/2014/main" id="{DF7962C1-CFD2-48B6-8892-FB6D4B2DA528}"/>
              </a:ext>
            </a:extLst>
          </p:cNvPr>
          <p:cNvSpPr txBox="1"/>
          <p:nvPr/>
        </p:nvSpPr>
        <p:spPr>
          <a:xfrm>
            <a:off x="10878749" y="189223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slide number">
            <a:extLst>
              <a:ext uri="{FF2B5EF4-FFF2-40B4-BE49-F238E27FC236}">
                <a16:creationId xmlns:a16="http://schemas.microsoft.com/office/drawing/2014/main" id="{D5D50E46-8CE9-42A2-A822-2FE91CF956B0}"/>
              </a:ext>
            </a:extLst>
          </p:cNvPr>
          <p:cNvSpPr txBox="1"/>
          <p:nvPr/>
        </p:nvSpPr>
        <p:spPr>
          <a:xfrm>
            <a:off x="10869709" y="4188708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slide number">
            <a:extLst>
              <a:ext uri="{FF2B5EF4-FFF2-40B4-BE49-F238E27FC236}">
                <a16:creationId xmlns:a16="http://schemas.microsoft.com/office/drawing/2014/main" id="{E485074E-E183-4F20-8EE6-97E5C24A9C39}"/>
              </a:ext>
            </a:extLst>
          </p:cNvPr>
          <p:cNvSpPr txBox="1"/>
          <p:nvPr/>
        </p:nvSpPr>
        <p:spPr>
          <a:xfrm>
            <a:off x="5411670" y="263320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slide number">
            <a:extLst>
              <a:ext uri="{FF2B5EF4-FFF2-40B4-BE49-F238E27FC236}">
                <a16:creationId xmlns:a16="http://schemas.microsoft.com/office/drawing/2014/main" id="{57F9F6B0-44DA-44ED-8CDB-72FACB2729B9}"/>
              </a:ext>
            </a:extLst>
          </p:cNvPr>
          <p:cNvSpPr txBox="1"/>
          <p:nvPr/>
        </p:nvSpPr>
        <p:spPr>
          <a:xfrm>
            <a:off x="5408534" y="340038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slide number">
            <a:extLst>
              <a:ext uri="{FF2B5EF4-FFF2-40B4-BE49-F238E27FC236}">
                <a16:creationId xmlns:a16="http://schemas.microsoft.com/office/drawing/2014/main" id="{2C546B89-28F4-42E4-B897-7644D29AF12D}"/>
              </a:ext>
            </a:extLst>
          </p:cNvPr>
          <p:cNvSpPr txBox="1"/>
          <p:nvPr/>
        </p:nvSpPr>
        <p:spPr>
          <a:xfrm>
            <a:off x="5417574" y="189223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slide number">
            <a:extLst>
              <a:ext uri="{FF2B5EF4-FFF2-40B4-BE49-F238E27FC236}">
                <a16:creationId xmlns:a16="http://schemas.microsoft.com/office/drawing/2014/main" id="{C009BBD2-4730-48C1-9E0F-F860242A8B3F}"/>
              </a:ext>
            </a:extLst>
          </p:cNvPr>
          <p:cNvSpPr txBox="1"/>
          <p:nvPr/>
        </p:nvSpPr>
        <p:spPr>
          <a:xfrm>
            <a:off x="5408534" y="4188708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" name="1st end">
            <a:extLst>
              <a:ext uri="{FF2B5EF4-FFF2-40B4-BE49-F238E27FC236}">
                <a16:creationId xmlns:a16="http://schemas.microsoft.com/office/drawing/2014/main" id="{4BFECBBF-9E44-4DF1-B6D3-FF110083B5F3}"/>
              </a:ext>
            </a:extLst>
          </p:cNvPr>
          <p:cNvCxnSpPr>
            <a:cxnSpLocks/>
            <a:stCxn id="150" idx="2"/>
          </p:cNvCxnSpPr>
          <p:nvPr/>
        </p:nvCxnSpPr>
        <p:spPr>
          <a:xfrm>
            <a:off x="8474953" y="2304681"/>
            <a:ext cx="2187117" cy="121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7" name="4th end">
            <a:extLst>
              <a:ext uri="{FF2B5EF4-FFF2-40B4-BE49-F238E27FC236}">
                <a16:creationId xmlns:a16="http://schemas.microsoft.com/office/drawing/2014/main" id="{2D2F8E86-EC90-43AD-BF7D-231753DA00BC}"/>
              </a:ext>
            </a:extLst>
          </p:cNvPr>
          <p:cNvCxnSpPr>
            <a:cxnSpLocks/>
            <a:stCxn id="92" idx="6"/>
          </p:cNvCxnSpPr>
          <p:nvPr/>
        </p:nvCxnSpPr>
        <p:spPr>
          <a:xfrm>
            <a:off x="9660060" y="4586723"/>
            <a:ext cx="1002010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5" name="2nd end">
            <a:extLst>
              <a:ext uri="{FF2B5EF4-FFF2-40B4-BE49-F238E27FC236}">
                <a16:creationId xmlns:a16="http://schemas.microsoft.com/office/drawing/2014/main" id="{ABAD8527-2A11-4895-9527-2E4E6C1D3B74}"/>
              </a:ext>
            </a:extLst>
          </p:cNvPr>
          <p:cNvCxnSpPr>
            <a:cxnSpLocks/>
            <a:stCxn id="82" idx="6"/>
          </p:cNvCxnSpPr>
          <p:nvPr/>
        </p:nvCxnSpPr>
        <p:spPr>
          <a:xfrm>
            <a:off x="7467691" y="3058368"/>
            <a:ext cx="3186321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4" name="3rd end">
            <a:extLst>
              <a:ext uri="{FF2B5EF4-FFF2-40B4-BE49-F238E27FC236}">
                <a16:creationId xmlns:a16="http://schemas.microsoft.com/office/drawing/2014/main" id="{F7B945DB-34C4-40AC-9358-11AEC604C264}"/>
              </a:ext>
            </a:extLst>
          </p:cNvPr>
          <p:cNvCxnSpPr>
            <a:cxnSpLocks/>
            <a:stCxn id="159" idx="2"/>
          </p:cNvCxnSpPr>
          <p:nvPr/>
        </p:nvCxnSpPr>
        <p:spPr>
          <a:xfrm flipV="1">
            <a:off x="9534904" y="3780094"/>
            <a:ext cx="1127166" cy="72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4th">
            <a:extLst>
              <a:ext uri="{FF2B5EF4-FFF2-40B4-BE49-F238E27FC236}">
                <a16:creationId xmlns:a16="http://schemas.microsoft.com/office/drawing/2014/main" id="{A2CDBB87-D998-4894-9AF5-54190074A8E7}"/>
              </a:ext>
            </a:extLst>
          </p:cNvPr>
          <p:cNvCxnSpPr>
            <a:cxnSpLocks/>
          </p:cNvCxnSpPr>
          <p:nvPr/>
        </p:nvCxnSpPr>
        <p:spPr>
          <a:xfrm>
            <a:off x="6331481" y="4586723"/>
            <a:ext cx="2939068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4" name="3rd">
            <a:extLst>
              <a:ext uri="{FF2B5EF4-FFF2-40B4-BE49-F238E27FC236}">
                <a16:creationId xmlns:a16="http://schemas.microsoft.com/office/drawing/2014/main" id="{136CDD25-5FEA-429E-BD20-0857658C02CD}"/>
              </a:ext>
            </a:extLst>
          </p:cNvPr>
          <p:cNvCxnSpPr>
            <a:cxnSpLocks/>
            <a:endCxn id="170" idx="6"/>
          </p:cNvCxnSpPr>
          <p:nvPr/>
        </p:nvCxnSpPr>
        <p:spPr>
          <a:xfrm>
            <a:off x="6336408" y="3780094"/>
            <a:ext cx="873271" cy="726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2nd">
            <a:extLst>
              <a:ext uri="{FF2B5EF4-FFF2-40B4-BE49-F238E27FC236}">
                <a16:creationId xmlns:a16="http://schemas.microsoft.com/office/drawing/2014/main" id="{C8953142-D40D-4A87-96AD-C1C8F03E1827}"/>
              </a:ext>
            </a:extLst>
          </p:cNvPr>
          <p:cNvCxnSpPr>
            <a:cxnSpLocks/>
            <a:endCxn id="82" idx="2"/>
          </p:cNvCxnSpPr>
          <p:nvPr/>
        </p:nvCxnSpPr>
        <p:spPr>
          <a:xfrm>
            <a:off x="6336408" y="3058368"/>
            <a:ext cx="746699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8" name="1st">
            <a:extLst>
              <a:ext uri="{FF2B5EF4-FFF2-40B4-BE49-F238E27FC236}">
                <a16:creationId xmlns:a16="http://schemas.microsoft.com/office/drawing/2014/main" id="{2EB7654D-AAD5-4B62-A579-C4BC0D8D2E33}"/>
              </a:ext>
            </a:extLst>
          </p:cNvPr>
          <p:cNvCxnSpPr>
            <a:cxnSpLocks/>
            <a:endCxn id="150" idx="6"/>
          </p:cNvCxnSpPr>
          <p:nvPr/>
        </p:nvCxnSpPr>
        <p:spPr>
          <a:xfrm>
            <a:off x="6336408" y="2304681"/>
            <a:ext cx="200710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4" name="XOR 2">
            <a:extLst>
              <a:ext uri="{FF2B5EF4-FFF2-40B4-BE49-F238E27FC236}">
                <a16:creationId xmlns:a16="http://schemas.microsoft.com/office/drawing/2014/main" id="{1AE149B2-5040-48C0-99E5-9272796D5C32}"/>
              </a:ext>
            </a:extLst>
          </p:cNvPr>
          <p:cNvGrpSpPr/>
          <p:nvPr/>
        </p:nvGrpSpPr>
        <p:grpSpPr>
          <a:xfrm>
            <a:off x="8215025" y="2238961"/>
            <a:ext cx="384584" cy="1734151"/>
            <a:chOff x="8215025" y="2238961"/>
            <a:chExt cx="384584" cy="1734151"/>
          </a:xfrm>
        </p:grpSpPr>
        <p:sp>
          <p:nvSpPr>
            <p:cNvPr id="88" name="Flowchart: Or 87">
              <a:extLst>
                <a:ext uri="{FF2B5EF4-FFF2-40B4-BE49-F238E27FC236}">
                  <a16:creationId xmlns:a16="http://schemas.microsoft.com/office/drawing/2014/main" id="{3E82C40D-F585-482D-8A44-C457F22675DC}"/>
                </a:ext>
              </a:extLst>
            </p:cNvPr>
            <p:cNvSpPr/>
            <p:nvPr/>
          </p:nvSpPr>
          <p:spPr>
            <a:xfrm>
              <a:off x="8215025" y="3588528"/>
              <a:ext cx="384584" cy="384584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E55D5C33-C82D-4BA1-A176-C9EBA2CE56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7316" y="2355202"/>
              <a:ext cx="1916" cy="1218127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E4B51AA5-4BE0-4CF2-BFF5-6C5B61BF4D44}"/>
                </a:ext>
              </a:extLst>
            </p:cNvPr>
            <p:cNvSpPr/>
            <p:nvPr/>
          </p:nvSpPr>
          <p:spPr>
            <a:xfrm flipH="1">
              <a:off x="8343513" y="2238961"/>
              <a:ext cx="131440" cy="13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XOR 3">
            <a:extLst>
              <a:ext uri="{FF2B5EF4-FFF2-40B4-BE49-F238E27FC236}">
                <a16:creationId xmlns:a16="http://schemas.microsoft.com/office/drawing/2014/main" id="{C3AD9594-2A1A-418F-B4D8-2358FE7BEF39}"/>
              </a:ext>
            </a:extLst>
          </p:cNvPr>
          <p:cNvGrpSpPr/>
          <p:nvPr/>
        </p:nvGrpSpPr>
        <p:grpSpPr>
          <a:xfrm>
            <a:off x="9275476" y="3715100"/>
            <a:ext cx="384584" cy="1063915"/>
            <a:chOff x="9275476" y="3715100"/>
            <a:chExt cx="384584" cy="1063915"/>
          </a:xfrm>
        </p:grpSpPr>
        <p:sp>
          <p:nvSpPr>
            <p:cNvPr id="92" name="Flowchart: Or 91">
              <a:extLst>
                <a:ext uri="{FF2B5EF4-FFF2-40B4-BE49-F238E27FC236}">
                  <a16:creationId xmlns:a16="http://schemas.microsoft.com/office/drawing/2014/main" id="{B54FD9F2-3AAA-4CA9-8C85-D4E49801D09B}"/>
                </a:ext>
              </a:extLst>
            </p:cNvPr>
            <p:cNvSpPr/>
            <p:nvPr/>
          </p:nvSpPr>
          <p:spPr>
            <a:xfrm>
              <a:off x="9275476" y="4394431"/>
              <a:ext cx="384584" cy="384584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035C3925-7870-4027-A908-E51EA9E227A0}"/>
                </a:ext>
              </a:extLst>
            </p:cNvPr>
            <p:cNvCxnSpPr>
              <a:cxnSpLocks/>
              <a:stCxn id="159" idx="4"/>
              <a:endCxn id="92" idx="0"/>
            </p:cNvCxnSpPr>
            <p:nvPr/>
          </p:nvCxnSpPr>
          <p:spPr>
            <a:xfrm flipH="1">
              <a:off x="9467768" y="3846540"/>
              <a:ext cx="1416" cy="547891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F7794801-763F-4843-B52A-2911754E563D}"/>
                </a:ext>
              </a:extLst>
            </p:cNvPr>
            <p:cNvSpPr/>
            <p:nvPr/>
          </p:nvSpPr>
          <p:spPr>
            <a:xfrm flipH="1">
              <a:off x="9403464" y="3715100"/>
              <a:ext cx="131440" cy="13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2" name="XOR 1">
            <a:extLst>
              <a:ext uri="{FF2B5EF4-FFF2-40B4-BE49-F238E27FC236}">
                <a16:creationId xmlns:a16="http://schemas.microsoft.com/office/drawing/2014/main" id="{CAC2EF0E-3F6E-451D-8544-D31F181E2B13}"/>
              </a:ext>
            </a:extLst>
          </p:cNvPr>
          <p:cNvGrpSpPr/>
          <p:nvPr/>
        </p:nvGrpSpPr>
        <p:grpSpPr>
          <a:xfrm>
            <a:off x="7083107" y="2866076"/>
            <a:ext cx="384584" cy="980464"/>
            <a:chOff x="7083107" y="2866076"/>
            <a:chExt cx="384584" cy="980464"/>
          </a:xfrm>
        </p:grpSpPr>
        <p:sp>
          <p:nvSpPr>
            <p:cNvPr id="82" name="Flowchart: Or 81">
              <a:extLst>
                <a:ext uri="{FF2B5EF4-FFF2-40B4-BE49-F238E27FC236}">
                  <a16:creationId xmlns:a16="http://schemas.microsoft.com/office/drawing/2014/main" id="{80BA7A2B-4D9C-453F-9DF6-0B9D9664587E}"/>
                </a:ext>
              </a:extLst>
            </p:cNvPr>
            <p:cNvSpPr/>
            <p:nvPr/>
          </p:nvSpPr>
          <p:spPr>
            <a:xfrm>
              <a:off x="7083107" y="2866076"/>
              <a:ext cx="384584" cy="384584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3B455D3-E75B-405F-8497-D45FB2357C2F}"/>
                </a:ext>
              </a:extLst>
            </p:cNvPr>
            <p:cNvCxnSpPr>
              <a:cxnSpLocks/>
              <a:stCxn id="170" idx="0"/>
              <a:endCxn id="82" idx="4"/>
            </p:cNvCxnSpPr>
            <p:nvPr/>
          </p:nvCxnSpPr>
          <p:spPr>
            <a:xfrm flipV="1">
              <a:off x="7275399" y="3250660"/>
              <a:ext cx="0" cy="46444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ECC3532A-E699-4B92-8908-E48566F61440}"/>
                </a:ext>
              </a:extLst>
            </p:cNvPr>
            <p:cNvSpPr/>
            <p:nvPr/>
          </p:nvSpPr>
          <p:spPr>
            <a:xfrm flipH="1">
              <a:off x="7209679" y="3715100"/>
              <a:ext cx="131440" cy="13144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37" name="3rd middle2">
            <a:extLst>
              <a:ext uri="{FF2B5EF4-FFF2-40B4-BE49-F238E27FC236}">
                <a16:creationId xmlns:a16="http://schemas.microsoft.com/office/drawing/2014/main" id="{E6C1892C-D4F6-418C-ADCA-6996393E4C78}"/>
              </a:ext>
            </a:extLst>
          </p:cNvPr>
          <p:cNvCxnSpPr>
            <a:cxnSpLocks/>
            <a:stCxn id="88" idx="6"/>
            <a:endCxn id="159" idx="6"/>
          </p:cNvCxnSpPr>
          <p:nvPr/>
        </p:nvCxnSpPr>
        <p:spPr>
          <a:xfrm>
            <a:off x="8599609" y="3780820"/>
            <a:ext cx="803855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3rd middle1">
            <a:extLst>
              <a:ext uri="{FF2B5EF4-FFF2-40B4-BE49-F238E27FC236}">
                <a16:creationId xmlns:a16="http://schemas.microsoft.com/office/drawing/2014/main" id="{F5637FF9-D202-47F2-9940-A3D3BF604924}"/>
              </a:ext>
            </a:extLst>
          </p:cNvPr>
          <p:cNvCxnSpPr>
            <a:cxnSpLocks/>
            <a:endCxn id="88" idx="2"/>
          </p:cNvCxnSpPr>
          <p:nvPr/>
        </p:nvCxnSpPr>
        <p:spPr>
          <a:xfrm>
            <a:off x="7341119" y="3780094"/>
            <a:ext cx="873906" cy="72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10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8FAE261-2FE1-49A1-9AC1-29BF9EA3B29A}"/>
              </a:ext>
            </a:extLst>
          </p:cNvPr>
          <p:cNvSpPr txBox="1"/>
          <p:nvPr/>
        </p:nvSpPr>
        <p:spPr>
          <a:xfrm>
            <a:off x="636823" y="1306458"/>
            <a:ext cx="3154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Operation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9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1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92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92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4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76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3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38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7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74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2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174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222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46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68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18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8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18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XOR">
            <a:extLst>
              <a:ext uri="{FF2B5EF4-FFF2-40B4-BE49-F238E27FC236}">
                <a16:creationId xmlns:a16="http://schemas.microsoft.com/office/drawing/2014/main" id="{49ACC5F2-775E-41F4-A392-FD673154DDDE}"/>
              </a:ext>
            </a:extLst>
          </p:cNvPr>
          <p:cNvSpPr txBox="1">
            <a:spLocks/>
          </p:cNvSpPr>
          <p:nvPr/>
        </p:nvSpPr>
        <p:spPr>
          <a:xfrm>
            <a:off x="639959" y="144362"/>
            <a:ext cx="7161056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solidFill>
                  <a:schemeClr val="bg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S-box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11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42" name="XOR">
            <a:extLst>
              <a:ext uri="{FF2B5EF4-FFF2-40B4-BE49-F238E27FC236}">
                <a16:creationId xmlns:a16="http://schemas.microsoft.com/office/drawing/2014/main" id="{18F3F5AC-06CE-4D78-8E43-BA817AE366D1}"/>
              </a:ext>
            </a:extLst>
          </p:cNvPr>
          <p:cNvSpPr txBox="1">
            <a:spLocks/>
          </p:cNvSpPr>
          <p:nvPr/>
        </p:nvSpPr>
        <p:spPr>
          <a:xfrm>
            <a:off x="507284" y="688907"/>
            <a:ext cx="6862445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solidFill>
                  <a:schemeClr val="bg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(substitution box)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1909B26-A8BD-434E-8C79-800781F553B7}"/>
              </a:ext>
            </a:extLst>
          </p:cNvPr>
          <p:cNvGrpSpPr/>
          <p:nvPr/>
        </p:nvGrpSpPr>
        <p:grpSpPr>
          <a:xfrm>
            <a:off x="2552716" y="1929063"/>
            <a:ext cx="7095300" cy="3143581"/>
            <a:chOff x="2552716" y="1929063"/>
            <a:chExt cx="7095300" cy="3143581"/>
          </a:xfrm>
        </p:grpSpPr>
        <p:sp>
          <p:nvSpPr>
            <p:cNvPr id="43" name="input 2">
              <a:extLst>
                <a:ext uri="{FF2B5EF4-FFF2-40B4-BE49-F238E27FC236}">
                  <a16:creationId xmlns:a16="http://schemas.microsoft.com/office/drawing/2014/main" id="{490E5F34-76CD-4DDC-AED9-7EC7EB7F1B6F}"/>
                </a:ext>
              </a:extLst>
            </p:cNvPr>
            <p:cNvSpPr txBox="1"/>
            <p:nvPr/>
          </p:nvSpPr>
          <p:spPr>
            <a:xfrm>
              <a:off x="2555852" y="2670032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  <a:ea typeface="+mn-ea"/>
                  <a:cs typeface="Helvetica" panose="020B0604020202020204" pitchFamily="34" charset="0"/>
                </a:rPr>
                <a:t>0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input 3">
              <a:extLst>
                <a:ext uri="{FF2B5EF4-FFF2-40B4-BE49-F238E27FC236}">
                  <a16:creationId xmlns:a16="http://schemas.microsoft.com/office/drawing/2014/main" id="{562D227E-E4EB-4DF9-B73F-0A79B651D3C5}"/>
                </a:ext>
              </a:extLst>
            </p:cNvPr>
            <p:cNvSpPr txBox="1"/>
            <p:nvPr/>
          </p:nvSpPr>
          <p:spPr>
            <a:xfrm>
              <a:off x="2552716" y="3437212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  <a:ea typeface="+mn-ea"/>
                  <a:cs typeface="Helvetica" panose="020B0604020202020204" pitchFamily="34" charset="0"/>
                </a:rPr>
                <a:t>0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input 1">
              <a:extLst>
                <a:ext uri="{FF2B5EF4-FFF2-40B4-BE49-F238E27FC236}">
                  <a16:creationId xmlns:a16="http://schemas.microsoft.com/office/drawing/2014/main" id="{35EFB613-0A06-4892-9B1E-BDB837E9D6CD}"/>
                </a:ext>
              </a:extLst>
            </p:cNvPr>
            <p:cNvSpPr txBox="1"/>
            <p:nvPr/>
          </p:nvSpPr>
          <p:spPr>
            <a:xfrm>
              <a:off x="2561756" y="1929064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  <a:ea typeface="+mn-ea"/>
                  <a:cs typeface="Helvetica" panose="020B0604020202020204" pitchFamily="34" charset="0"/>
                </a:rPr>
                <a:t>1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nput 4">
              <a:extLst>
                <a:ext uri="{FF2B5EF4-FFF2-40B4-BE49-F238E27FC236}">
                  <a16:creationId xmlns:a16="http://schemas.microsoft.com/office/drawing/2014/main" id="{021143CC-EF3A-4778-BD4B-995CE77234FC}"/>
                </a:ext>
              </a:extLst>
            </p:cNvPr>
            <p:cNvSpPr txBox="1"/>
            <p:nvPr/>
          </p:nvSpPr>
          <p:spPr>
            <a:xfrm>
              <a:off x="2552716" y="4225540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  <a:ea typeface="+mn-ea"/>
                  <a:cs typeface="Helvetica" panose="020B0604020202020204" pitchFamily="34" charset="0"/>
                </a:rPr>
                <a:t>1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?2">
              <a:extLst>
                <a:ext uri="{FF2B5EF4-FFF2-40B4-BE49-F238E27FC236}">
                  <a16:creationId xmlns:a16="http://schemas.microsoft.com/office/drawing/2014/main" id="{5D16B285-FFDA-4561-A5A6-F2E7D557428D}"/>
                </a:ext>
              </a:extLst>
            </p:cNvPr>
            <p:cNvSpPr txBox="1"/>
            <p:nvPr/>
          </p:nvSpPr>
          <p:spPr>
            <a:xfrm>
              <a:off x="8948460" y="2670032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8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?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?3">
              <a:extLst>
                <a:ext uri="{FF2B5EF4-FFF2-40B4-BE49-F238E27FC236}">
                  <a16:creationId xmlns:a16="http://schemas.microsoft.com/office/drawing/2014/main" id="{4E9BE692-064A-4324-B30C-57CB2DE3C881}"/>
                </a:ext>
              </a:extLst>
            </p:cNvPr>
            <p:cNvSpPr txBox="1"/>
            <p:nvPr/>
          </p:nvSpPr>
          <p:spPr>
            <a:xfrm>
              <a:off x="8969590" y="3437212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8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?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?1">
              <a:extLst>
                <a:ext uri="{FF2B5EF4-FFF2-40B4-BE49-F238E27FC236}">
                  <a16:creationId xmlns:a16="http://schemas.microsoft.com/office/drawing/2014/main" id="{897A071D-594A-4D8B-BE7D-0F6EE41B4B73}"/>
                </a:ext>
              </a:extLst>
            </p:cNvPr>
            <p:cNvSpPr txBox="1"/>
            <p:nvPr/>
          </p:nvSpPr>
          <p:spPr>
            <a:xfrm>
              <a:off x="8933594" y="1929063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800" b="1" noProof="0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?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?4">
              <a:extLst>
                <a:ext uri="{FF2B5EF4-FFF2-40B4-BE49-F238E27FC236}">
                  <a16:creationId xmlns:a16="http://schemas.microsoft.com/office/drawing/2014/main" id="{CB0D18C7-89CB-4ED6-A267-E6CDAF21ACBB}"/>
                </a:ext>
              </a:extLst>
            </p:cNvPr>
            <p:cNvSpPr txBox="1"/>
            <p:nvPr/>
          </p:nvSpPr>
          <p:spPr>
            <a:xfrm>
              <a:off x="8969590" y="4215606"/>
              <a:ext cx="6784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8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?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8" name="Sbox">
              <a:extLst>
                <a:ext uri="{FF2B5EF4-FFF2-40B4-BE49-F238E27FC236}">
                  <a16:creationId xmlns:a16="http://schemas.microsoft.com/office/drawing/2014/main" id="{80E4D77E-788A-40CF-99FF-06032946BE46}"/>
                </a:ext>
              </a:extLst>
            </p:cNvPr>
            <p:cNvGrpSpPr/>
            <p:nvPr/>
          </p:nvGrpSpPr>
          <p:grpSpPr>
            <a:xfrm>
              <a:off x="3502440" y="1999108"/>
              <a:ext cx="5184546" cy="3073536"/>
              <a:chOff x="3502440" y="1999108"/>
              <a:chExt cx="5184546" cy="3073536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75FF6D9F-0377-4BB2-8CAE-D6182BFE6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386" y="2344561"/>
                <a:ext cx="1371600" cy="0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D936E9AC-EEE5-4C95-8C9F-B7893780D0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3904" y="2344561"/>
                <a:ext cx="1370136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27D170C5-D969-4B5D-8A35-972FD372192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3904" y="3849400"/>
                <a:ext cx="1371600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2A2580E-22FB-48DD-AE34-3E599D7383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3904" y="4654112"/>
                <a:ext cx="1371600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BAAB06BD-3C58-4351-BD29-DAE61236FF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386" y="3849400"/>
                <a:ext cx="1371600" cy="0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AA0BF28B-DF59-4E8F-8303-7D384B6258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385" y="4654112"/>
                <a:ext cx="1371601" cy="4190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7FD9E4D6-3BBF-4CE9-8BBB-9B76237F55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386" y="3087677"/>
                <a:ext cx="1371600" cy="0"/>
              </a:xfrm>
              <a:prstGeom prst="straightConnector1">
                <a:avLst/>
              </a:prstGeom>
              <a:ln w="38100"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912992C-EB44-4F38-8051-6C84A177CF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02440" y="3087677"/>
                <a:ext cx="1371600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123DABDA-F494-4990-A87E-2E958AFE0EAF}"/>
                  </a:ext>
                </a:extLst>
              </p:cNvPr>
              <p:cNvSpPr/>
              <p:nvPr/>
            </p:nvSpPr>
            <p:spPr>
              <a:xfrm>
                <a:off x="4874041" y="1999108"/>
                <a:ext cx="2460228" cy="307353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slide number">
                <a:extLst>
                  <a:ext uri="{FF2B5EF4-FFF2-40B4-BE49-F238E27FC236}">
                    <a16:creationId xmlns:a16="http://schemas.microsoft.com/office/drawing/2014/main" id="{1E7DC537-BC28-43A8-A944-7FE1276C2194}"/>
                  </a:ext>
                </a:extLst>
              </p:cNvPr>
              <p:cNvSpPr txBox="1"/>
              <p:nvPr/>
            </p:nvSpPr>
            <p:spPr>
              <a:xfrm>
                <a:off x="5671024" y="2716199"/>
                <a:ext cx="86708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90000"/>
                      </a:schemeClr>
                    </a:solidFill>
                    <a:effectLst/>
                    <a:uLnTx/>
                    <a:uFillTx/>
                    <a:latin typeface="Helvetica 55 Roman" panose="020B0500000000000000" pitchFamily="34" charset="0"/>
                    <a:ea typeface="+mn-ea"/>
                    <a:cs typeface="Helvetica" panose="020B0604020202020204" pitchFamily="34" charset="0"/>
                  </a:rPr>
                  <a:t>S</a:t>
                </a:r>
                <a:endParaRPr kumimoji="0" lang="fr-FR" sz="9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hiffrement">
                <a:extLst>
                  <a:ext uri="{FF2B5EF4-FFF2-40B4-BE49-F238E27FC236}">
                    <a16:creationId xmlns:a16="http://schemas.microsoft.com/office/drawing/2014/main" id="{EFE6B922-7727-4543-AB15-04F2BD030C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959" y="2275425"/>
                <a:ext cx="10118237" cy="55952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8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Describes a </a:t>
                </a:r>
                <a:r>
                  <a:rPr lang="fr-FR" sz="2800" b="1" dirty="0" err="1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random</a:t>
                </a:r>
                <a:r>
                  <a:rPr lang="fr-FR" sz="28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permutation </a:t>
                </a:r>
                <a:r>
                  <a:rPr lang="fr-FR" sz="28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from</a:t>
                </a:r>
                <a:r>
                  <a:rPr lang="fr-FR" sz="28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l-G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fr-FR" sz="2800" i="0" smtClean="0">
                                <a:latin typeface="Cambria Math" panose="02040503050406030204" pitchFamily="18" charset="0"/>
                                <a:ea typeface="CMU Sans Serif" panose="02000603000000000000" pitchFamily="2" charset="0"/>
                                <a:cs typeface="CMU Sans Serif" panose="02000603000000000000" pitchFamily="2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fr-FR" sz="2800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sz="28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b="1" i="1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sz="2800" b="1" i="1" smtClean="0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FR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fr-FR" sz="2800" b="0" i="0" smtClean="0">
                                <a:latin typeface="Cambria Math" panose="02040503050406030204" pitchFamily="18" charset="0"/>
                                <a:ea typeface="CMU Sans Serif" panose="02000603000000000000" pitchFamily="2" charset="0"/>
                                <a:cs typeface="CMU Sans Serif" panose="02000603000000000000" pitchFamily="2" charset="0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fr-FR" sz="2800" b="1" i="1" smtClean="0">
                            <a:latin typeface="Cambria Math" panose="02040503050406030204" pitchFamily="18" charset="0"/>
                            <a:ea typeface="CMU Sans Serif" panose="02000603000000000000" pitchFamily="2" charset="0"/>
                            <a:cs typeface="CMU Sans Serif" panose="02000603000000000000" pitchFamily="2" charset="0"/>
                          </a:rPr>
                          <m:t>𝒏</m:t>
                        </m:r>
                      </m:sup>
                    </m:sSup>
                  </m:oMath>
                </a14:m>
                <a:endParaRPr lang="fr-FR" sz="2800" b="1" dirty="0">
                  <a:latin typeface="Helvetica 55 Roman" panose="020B0500000000000000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Chiffrement">
                <a:extLst>
                  <a:ext uri="{FF2B5EF4-FFF2-40B4-BE49-F238E27FC236}">
                    <a16:creationId xmlns:a16="http://schemas.microsoft.com/office/drawing/2014/main" id="{EFE6B922-7727-4543-AB15-04F2BD030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59" y="2275425"/>
                <a:ext cx="10118237" cy="559525"/>
              </a:xfrm>
              <a:prstGeom prst="rect">
                <a:avLst/>
              </a:prstGeom>
              <a:blipFill>
                <a:blip r:embed="rId4"/>
                <a:stretch>
                  <a:fillRect l="-1265" t="-3261" b="-304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hiffrement">
            <a:extLst>
              <a:ext uri="{FF2B5EF4-FFF2-40B4-BE49-F238E27FC236}">
                <a16:creationId xmlns:a16="http://schemas.microsoft.com/office/drawing/2014/main" id="{12AAF431-3323-4427-9C9D-5255F60F4529}"/>
              </a:ext>
            </a:extLst>
          </p:cNvPr>
          <p:cNvSpPr txBox="1">
            <a:spLocks/>
          </p:cNvSpPr>
          <p:nvPr/>
        </p:nvSpPr>
        <p:spPr>
          <a:xfrm>
            <a:off x="639959" y="3988446"/>
            <a:ext cx="8554841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4-bit S-box Example: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AA20FCC-9B2C-4FB5-9109-FCCB0A0B1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133707"/>
              </p:ext>
            </p:extLst>
          </p:nvPr>
        </p:nvGraphicFramePr>
        <p:xfrm>
          <a:off x="757170" y="4821674"/>
          <a:ext cx="10580630" cy="74633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22390">
                  <a:extLst>
                    <a:ext uri="{9D8B030D-6E8A-4147-A177-3AD203B41FA5}">
                      <a16:colId xmlns:a16="http://schemas.microsoft.com/office/drawing/2014/main" val="216116042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2484511339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328951234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1706582913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371371518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517388687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1219372951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124137634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3283491421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473063108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4194711575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4146319278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2378738392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1359926583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3012752877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105534580"/>
                    </a:ext>
                  </a:extLst>
                </a:gridCol>
                <a:gridCol w="622390">
                  <a:extLst>
                    <a:ext uri="{9D8B030D-6E8A-4147-A177-3AD203B41FA5}">
                      <a16:colId xmlns:a16="http://schemas.microsoft.com/office/drawing/2014/main" val="49140374"/>
                    </a:ext>
                  </a:extLst>
                </a:gridCol>
              </a:tblGrid>
              <a:tr h="37549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f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33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S[x]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6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9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1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a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b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5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d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4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Helvetica 55 Roman" panose="020B0500000000000000" pitchFamily="34" charset="0"/>
                        </a:rPr>
                        <a:t>f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9204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E4F4524-358C-4643-A28A-DF6A3E92E01F}"/>
              </a:ext>
            </a:extLst>
          </p:cNvPr>
          <p:cNvSpPr/>
          <p:nvPr/>
        </p:nvSpPr>
        <p:spPr>
          <a:xfrm>
            <a:off x="11071018" y="166426"/>
            <a:ext cx="880055" cy="1866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slide number">
            <a:extLst>
              <a:ext uri="{FF2B5EF4-FFF2-40B4-BE49-F238E27FC236}">
                <a16:creationId xmlns:a16="http://schemas.microsoft.com/office/drawing/2014/main" id="{571A1E5C-89A3-4C89-B2DC-D5A76FA90B96}"/>
              </a:ext>
            </a:extLst>
          </p:cNvPr>
          <p:cNvSpPr txBox="1"/>
          <p:nvPr/>
        </p:nvSpPr>
        <p:spPr>
          <a:xfrm>
            <a:off x="11107259" y="709659"/>
            <a:ext cx="32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0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slide number">
            <a:extLst>
              <a:ext uri="{FF2B5EF4-FFF2-40B4-BE49-F238E27FC236}">
                <a16:creationId xmlns:a16="http://schemas.microsoft.com/office/drawing/2014/main" id="{29A69175-B299-45E9-A0EA-A0CF9800CEFF}"/>
              </a:ext>
            </a:extLst>
          </p:cNvPr>
          <p:cNvSpPr txBox="1"/>
          <p:nvPr/>
        </p:nvSpPr>
        <p:spPr>
          <a:xfrm>
            <a:off x="11104123" y="1097196"/>
            <a:ext cx="32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0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5" name="slide number">
            <a:extLst>
              <a:ext uri="{FF2B5EF4-FFF2-40B4-BE49-F238E27FC236}">
                <a16:creationId xmlns:a16="http://schemas.microsoft.com/office/drawing/2014/main" id="{468841B3-94C5-436C-9AE7-05EA5513D94E}"/>
              </a:ext>
            </a:extLst>
          </p:cNvPr>
          <p:cNvSpPr txBox="1"/>
          <p:nvPr/>
        </p:nvSpPr>
        <p:spPr>
          <a:xfrm>
            <a:off x="11104123" y="332497"/>
            <a:ext cx="32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6" name="slide number">
            <a:extLst>
              <a:ext uri="{FF2B5EF4-FFF2-40B4-BE49-F238E27FC236}">
                <a16:creationId xmlns:a16="http://schemas.microsoft.com/office/drawing/2014/main" id="{8827D6E7-2BD9-47E2-90D4-7C6F3364D26A}"/>
              </a:ext>
            </a:extLst>
          </p:cNvPr>
          <p:cNvSpPr txBox="1"/>
          <p:nvPr/>
        </p:nvSpPr>
        <p:spPr>
          <a:xfrm>
            <a:off x="11104123" y="1502699"/>
            <a:ext cx="322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0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413C0F-DA59-480A-8CFF-9A41723429B1}"/>
              </a:ext>
            </a:extLst>
          </p:cNvPr>
          <p:cNvSpPr/>
          <p:nvPr/>
        </p:nvSpPr>
        <p:spPr>
          <a:xfrm>
            <a:off x="6977996" y="4818230"/>
            <a:ext cx="629672" cy="746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4AD8AD0E-3E15-4443-B5FF-C1187454FA07}"/>
              </a:ext>
            </a:extLst>
          </p:cNvPr>
          <p:cNvCxnSpPr>
            <a:cxnSpLocks/>
            <a:stCxn id="6" idx="0"/>
            <a:endCxn id="36" idx="2"/>
          </p:cNvCxnSpPr>
          <p:nvPr/>
        </p:nvCxnSpPr>
        <p:spPr>
          <a:xfrm rot="5400000" flipH="1" flipV="1">
            <a:off x="7852201" y="1404995"/>
            <a:ext cx="2853866" cy="3972604"/>
          </a:xfrm>
          <a:prstGeom prst="curvedConnector3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5A67533-0F41-4C50-A4FD-42BA4F66318D}"/>
              </a:ext>
            </a:extLst>
          </p:cNvPr>
          <p:cNvSpPr txBox="1"/>
          <p:nvPr/>
        </p:nvSpPr>
        <p:spPr>
          <a:xfrm>
            <a:off x="507284" y="1266634"/>
            <a:ext cx="3154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Non </a:t>
            </a: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Operation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5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14662 3.33333E-6 C 0.21224 3.33333E-6 0.29336 -0.0963 0.29336 -0.17431 L 0.29336 -0.34792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allAtOnce"/>
      <p:bldP spid="42" grpId="0"/>
      <p:bldP spid="26" grpId="0"/>
      <p:bldP spid="29" grpId="0"/>
      <p:bldP spid="4" grpId="0" animBg="1"/>
      <p:bldP spid="32" grpId="0"/>
      <p:bldP spid="33" grpId="0"/>
      <p:bldP spid="35" grpId="0"/>
      <p:bldP spid="36" grpId="0"/>
      <p:bldP spid="6" grpId="0" animBg="1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8F5DF9-B2F9-4542-AF27-0F2BC2AEF41E}"/>
              </a:ext>
            </a:extLst>
          </p:cNvPr>
          <p:cNvSpPr/>
          <p:nvPr/>
        </p:nvSpPr>
        <p:spPr>
          <a:xfrm>
            <a:off x="6596562" y="3443468"/>
            <a:ext cx="4741244" cy="9255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12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46" name="Title 7">
            <a:extLst>
              <a:ext uri="{FF2B5EF4-FFF2-40B4-BE49-F238E27FC236}">
                <a16:creationId xmlns:a16="http://schemas.microsoft.com/office/drawing/2014/main" id="{CF3DCDA8-4339-4833-9293-AA13D7AE7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9948" y="758171"/>
            <a:ext cx="8012098" cy="692458"/>
          </a:xfrm>
        </p:spPr>
        <p:txBody>
          <a:bodyPr>
            <a:noAutofit/>
          </a:bodyPr>
          <a:lstStyle/>
          <a:p>
            <a:r>
              <a:rPr lang="fr-FR" sz="4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Cryptanalysis</a:t>
            </a:r>
            <a:endParaRPr lang="fr-FR" sz="48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20" name="Chiffrement">
            <a:extLst>
              <a:ext uri="{FF2B5EF4-FFF2-40B4-BE49-F238E27FC236}">
                <a16:creationId xmlns:a16="http://schemas.microsoft.com/office/drawing/2014/main" id="{6B1FDD2F-EF82-47FF-8C27-E97166D7CDF5}"/>
              </a:ext>
            </a:extLst>
          </p:cNvPr>
          <p:cNvSpPr txBox="1">
            <a:spLocks/>
          </p:cNvSpPr>
          <p:nvPr/>
        </p:nvSpPr>
        <p:spPr>
          <a:xfrm>
            <a:off x="7869028" y="4299168"/>
            <a:ext cx="4160536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Chosen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Plaintext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Attacks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21" name="Chiffrement">
            <a:extLst>
              <a:ext uri="{FF2B5EF4-FFF2-40B4-BE49-F238E27FC236}">
                <a16:creationId xmlns:a16="http://schemas.microsoft.com/office/drawing/2014/main" id="{30671C2B-4C3C-48E8-BD8D-834690C80AC4}"/>
              </a:ext>
            </a:extLst>
          </p:cNvPr>
          <p:cNvSpPr txBox="1">
            <a:spLocks/>
          </p:cNvSpPr>
          <p:nvPr/>
        </p:nvSpPr>
        <p:spPr>
          <a:xfrm>
            <a:off x="1036878" y="1999307"/>
            <a:ext cx="10118237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We</a:t>
            </a:r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 look for the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plaintext</a:t>
            </a:r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, or </a:t>
            </a:r>
            <a:r>
              <a:rPr lang="fr-FR" sz="2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better</a:t>
            </a:r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 the </a:t>
            </a:r>
            <a:r>
              <a:rPr lang="fr-FR" sz="2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used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key</a:t>
            </a:r>
            <a:endParaRPr lang="fr-FR" sz="2800" b="1" dirty="0">
              <a:solidFill>
                <a:schemeClr val="accent1"/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26" name="Chiffrement">
            <a:extLst>
              <a:ext uri="{FF2B5EF4-FFF2-40B4-BE49-F238E27FC236}">
                <a16:creationId xmlns:a16="http://schemas.microsoft.com/office/drawing/2014/main" id="{3B6C3BC0-3E71-4FBF-98DF-51F276CCFD19}"/>
              </a:ext>
            </a:extLst>
          </p:cNvPr>
          <p:cNvSpPr txBox="1">
            <a:spLocks/>
          </p:cNvSpPr>
          <p:nvPr/>
        </p:nvSpPr>
        <p:spPr>
          <a:xfrm>
            <a:off x="1987492" y="4299168"/>
            <a:ext cx="4108508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Known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Plaintext</a:t>
            </a:r>
            <a:r>
              <a:rPr lang="fr-FR" sz="2800" dirty="0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Attacks</a:t>
            </a:r>
            <a:endParaRPr lang="fr-FR" sz="2800" dirty="0">
              <a:solidFill>
                <a:schemeClr val="accent1">
                  <a:lumMod val="75000"/>
                </a:schemeClr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45" name="Title 7">
            <a:extLst>
              <a:ext uri="{FF2B5EF4-FFF2-40B4-BE49-F238E27FC236}">
                <a16:creationId xmlns:a16="http://schemas.microsoft.com/office/drawing/2014/main" id="{9F1601C8-49F9-41F4-8DCB-8E90B81AE834}"/>
              </a:ext>
            </a:extLst>
          </p:cNvPr>
          <p:cNvSpPr txBox="1">
            <a:spLocks/>
          </p:cNvSpPr>
          <p:nvPr/>
        </p:nvSpPr>
        <p:spPr>
          <a:xfrm>
            <a:off x="6596564" y="3443468"/>
            <a:ext cx="4741244" cy="925531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Cryptanalysis</a:t>
            </a:r>
            <a:endParaRPr lang="fr-FR" sz="28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47" name="Title 7">
            <a:extLst>
              <a:ext uri="{FF2B5EF4-FFF2-40B4-BE49-F238E27FC236}">
                <a16:creationId xmlns:a16="http://schemas.microsoft.com/office/drawing/2014/main" id="{F79938B3-0D9C-45BE-ACA0-522C367A8EAA}"/>
              </a:ext>
            </a:extLst>
          </p:cNvPr>
          <p:cNvSpPr txBox="1">
            <a:spLocks/>
          </p:cNvSpPr>
          <p:nvPr/>
        </p:nvSpPr>
        <p:spPr>
          <a:xfrm>
            <a:off x="854194" y="3443468"/>
            <a:ext cx="4741244" cy="925531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Cryptanalysis</a:t>
            </a:r>
            <a:endParaRPr lang="fr-FR" sz="28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8DD184-DC6B-4571-9EF1-0A92FC3BA460}"/>
              </a:ext>
            </a:extLst>
          </p:cNvPr>
          <p:cNvSpPr/>
          <p:nvPr/>
        </p:nvSpPr>
        <p:spPr>
          <a:xfrm>
            <a:off x="854194" y="3443468"/>
            <a:ext cx="4741244" cy="9255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84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75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  <p:set>
                                      <p:cBhvr>
                                        <p:cTn id="4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75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6" grpId="0" build="allAtOnce"/>
      <p:bldP spid="45" grpId="0" build="allAtOnce"/>
      <p:bldP spid="47" grpId="0"/>
      <p:bldP spid="47" grpId="1"/>
      <p:bldP spid="50" grpId="0" animBg="1"/>
      <p:bldP spid="5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loria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slide number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13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40" name="principe general">
            <a:extLst>
              <a:ext uri="{FF2B5EF4-FFF2-40B4-BE49-F238E27FC236}">
                <a16:creationId xmlns:a16="http://schemas.microsoft.com/office/drawing/2014/main" id="{F5A67533-0F41-4C50-A4FD-42BA4F66318D}"/>
              </a:ext>
            </a:extLst>
          </p:cNvPr>
          <p:cNvSpPr txBox="1"/>
          <p:nvPr/>
        </p:nvSpPr>
        <p:spPr>
          <a:xfrm>
            <a:off x="4614165" y="729228"/>
            <a:ext cx="3154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Elementary </a:t>
            </a: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Principle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46" name="Title 7">
            <a:extLst>
              <a:ext uri="{FF2B5EF4-FFF2-40B4-BE49-F238E27FC236}">
                <a16:creationId xmlns:a16="http://schemas.microsoft.com/office/drawing/2014/main" id="{CF3DCDA8-4339-4833-9293-AA13D7AE7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5228" y="200431"/>
            <a:ext cx="8012098" cy="692458"/>
          </a:xfrm>
        </p:spPr>
        <p:txBody>
          <a:bodyPr>
            <a:noAutofit/>
          </a:bodyPr>
          <a:lstStyle/>
          <a:p>
            <a:r>
              <a:rPr lang="fr-FR" sz="4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4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4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Cryptanalysis</a:t>
            </a:r>
            <a:endParaRPr lang="fr-FR" sz="48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27" name="transformation">
            <a:extLst>
              <a:ext uri="{FF2B5EF4-FFF2-40B4-BE49-F238E27FC236}">
                <a16:creationId xmlns:a16="http://schemas.microsoft.com/office/drawing/2014/main" id="{E63E8FF1-3319-4436-8CF8-A1FB6E79E185}"/>
              </a:ext>
            </a:extLst>
          </p:cNvPr>
          <p:cNvSpPr/>
          <p:nvPr/>
        </p:nvSpPr>
        <p:spPr>
          <a:xfrm>
            <a:off x="4709447" y="1726505"/>
            <a:ext cx="2963662" cy="880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Helvetica 55 Roman" panose="020B0500000000000000" pitchFamily="34" charset="0"/>
              </a:rPr>
              <a:t>Transformation</a:t>
            </a:r>
          </a:p>
        </p:txBody>
      </p:sp>
      <p:grpSp>
        <p:nvGrpSpPr>
          <p:cNvPr id="21" name="arrow 1">
            <a:extLst>
              <a:ext uri="{FF2B5EF4-FFF2-40B4-BE49-F238E27FC236}">
                <a16:creationId xmlns:a16="http://schemas.microsoft.com/office/drawing/2014/main" id="{BEE88F46-2FBC-4B89-9526-141A18E49085}"/>
              </a:ext>
            </a:extLst>
          </p:cNvPr>
          <p:cNvGrpSpPr/>
          <p:nvPr/>
        </p:nvGrpSpPr>
        <p:grpSpPr>
          <a:xfrm>
            <a:off x="2509664" y="1338796"/>
            <a:ext cx="1667770" cy="528322"/>
            <a:chOff x="2407919" y="2601107"/>
            <a:chExt cx="1667770" cy="52832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29E38EC-DB7E-41A7-A943-F0FBCEC7284D}"/>
                </a:ext>
              </a:extLst>
            </p:cNvPr>
            <p:cNvCxnSpPr>
              <a:cxnSpLocks/>
            </p:cNvCxnSpPr>
            <p:nvPr/>
          </p:nvCxnSpPr>
          <p:spPr>
            <a:xfrm>
              <a:off x="3315855" y="2601107"/>
              <a:ext cx="759834" cy="5283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7C840D-2EE6-42B8-B518-559042FC1734}"/>
                </a:ext>
              </a:extLst>
            </p:cNvPr>
            <p:cNvCxnSpPr/>
            <p:nvPr/>
          </p:nvCxnSpPr>
          <p:spPr>
            <a:xfrm>
              <a:off x="2407919" y="2601108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x">
            <a:extLst>
              <a:ext uri="{FF2B5EF4-FFF2-40B4-BE49-F238E27FC236}">
                <a16:creationId xmlns:a16="http://schemas.microsoft.com/office/drawing/2014/main" id="{E6298D83-2295-4827-A275-1D70CBAC8ACE}"/>
              </a:ext>
            </a:extLst>
          </p:cNvPr>
          <p:cNvSpPr txBox="1"/>
          <p:nvPr/>
        </p:nvSpPr>
        <p:spPr>
          <a:xfrm>
            <a:off x="2128678" y="1074636"/>
            <a:ext cx="376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x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x + dx">
                <a:extLst>
                  <a:ext uri="{FF2B5EF4-FFF2-40B4-BE49-F238E27FC236}">
                    <a16:creationId xmlns:a16="http://schemas.microsoft.com/office/drawing/2014/main" id="{845F3CE9-BCAD-404B-8F6E-A12B54C889F3}"/>
                  </a:ext>
                </a:extLst>
              </p:cNvPr>
              <p:cNvSpPr txBox="1"/>
              <p:nvPr/>
            </p:nvSpPr>
            <p:spPr>
              <a:xfrm>
                <a:off x="771719" y="2743401"/>
                <a:ext cx="14975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</m:oMath>
                </a14:m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 = 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56" name="x + dx">
                <a:extLst>
                  <a:ext uri="{FF2B5EF4-FFF2-40B4-BE49-F238E27FC236}">
                    <a16:creationId xmlns:a16="http://schemas.microsoft.com/office/drawing/2014/main" id="{845F3CE9-BCAD-404B-8F6E-A12B54C889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719" y="2743401"/>
                <a:ext cx="1497518" cy="461665"/>
              </a:xfrm>
              <a:prstGeom prst="rect">
                <a:avLst/>
              </a:prstGeom>
              <a:blipFill>
                <a:blip r:embed="rId5"/>
                <a:stretch>
                  <a:fillRect l="-4490" t="-10526" r="-979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y + dy">
                <a:extLst>
                  <a:ext uri="{FF2B5EF4-FFF2-40B4-BE49-F238E27FC236}">
                    <a16:creationId xmlns:a16="http://schemas.microsoft.com/office/drawing/2014/main" id="{A09FA031-93D7-4874-B340-AAE18A062C6D}"/>
                  </a:ext>
                </a:extLst>
              </p:cNvPr>
              <p:cNvSpPr txBox="1"/>
              <p:nvPr/>
            </p:nvSpPr>
            <p:spPr>
              <a:xfrm>
                <a:off x="10112397" y="2743401"/>
                <a:ext cx="17960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= y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</m:oMath>
                </a14:m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kumimoji="0" lang="fr-FR" sz="2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55 Roman" panose="020B0500000000000000" pitchFamily="34" charset="0"/>
                  </a:rPr>
                  <a:t>y</a:t>
                </a:r>
                <a:endParaRPr kumimoji="0" lang="fr-FR" sz="24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60" name="y + dy">
                <a:extLst>
                  <a:ext uri="{FF2B5EF4-FFF2-40B4-BE49-F238E27FC236}">
                    <a16:creationId xmlns:a16="http://schemas.microsoft.com/office/drawing/2014/main" id="{A09FA031-93D7-4874-B340-AAE18A062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397" y="2743401"/>
                <a:ext cx="1796067" cy="461665"/>
              </a:xfrm>
              <a:prstGeom prst="rect">
                <a:avLst/>
              </a:prstGeom>
              <a:blipFill>
                <a:blip r:embed="rId6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arrow 4">
            <a:extLst>
              <a:ext uri="{FF2B5EF4-FFF2-40B4-BE49-F238E27FC236}">
                <a16:creationId xmlns:a16="http://schemas.microsoft.com/office/drawing/2014/main" id="{0AC46493-EE63-478E-AF4F-C6301D4B3F2E}"/>
              </a:ext>
            </a:extLst>
          </p:cNvPr>
          <p:cNvGrpSpPr/>
          <p:nvPr/>
        </p:nvGrpSpPr>
        <p:grpSpPr>
          <a:xfrm>
            <a:off x="8211586" y="2466259"/>
            <a:ext cx="1665606" cy="528321"/>
            <a:chOff x="8116305" y="3728570"/>
            <a:chExt cx="1665606" cy="528321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761111B-DC05-4AAD-8105-372F625EBE7C}"/>
                </a:ext>
              </a:extLst>
            </p:cNvPr>
            <p:cNvCxnSpPr>
              <a:cxnSpLocks/>
            </p:cNvCxnSpPr>
            <p:nvPr/>
          </p:nvCxnSpPr>
          <p:spPr>
            <a:xfrm>
              <a:off x="8867511" y="4256891"/>
              <a:ext cx="914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23913F-1E37-4ABF-A67A-1F4B44FA2A66}"/>
                </a:ext>
              </a:extLst>
            </p:cNvPr>
            <p:cNvCxnSpPr>
              <a:cxnSpLocks/>
            </p:cNvCxnSpPr>
            <p:nvPr/>
          </p:nvCxnSpPr>
          <p:spPr>
            <a:xfrm>
              <a:off x="8116305" y="3728570"/>
              <a:ext cx="753369" cy="528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arrow 2">
            <a:extLst>
              <a:ext uri="{FF2B5EF4-FFF2-40B4-BE49-F238E27FC236}">
                <a16:creationId xmlns:a16="http://schemas.microsoft.com/office/drawing/2014/main" id="{E1B4FBA3-F8ED-4A1D-8F70-D5DA95EA7E5F}"/>
              </a:ext>
            </a:extLst>
          </p:cNvPr>
          <p:cNvGrpSpPr/>
          <p:nvPr/>
        </p:nvGrpSpPr>
        <p:grpSpPr>
          <a:xfrm>
            <a:off x="8211586" y="1338797"/>
            <a:ext cx="1665606" cy="528321"/>
            <a:chOff x="8116305" y="2601108"/>
            <a:chExt cx="1665606" cy="528321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857621C-CC6A-4EB2-9AEA-5419CBF9EF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6305" y="2601108"/>
              <a:ext cx="753369" cy="528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F0BEB47-5172-46D2-823B-7A84C207D8B1}"/>
                </a:ext>
              </a:extLst>
            </p:cNvPr>
            <p:cNvCxnSpPr>
              <a:cxnSpLocks/>
            </p:cNvCxnSpPr>
            <p:nvPr/>
          </p:nvCxnSpPr>
          <p:spPr>
            <a:xfrm>
              <a:off x="8867511" y="2601108"/>
              <a:ext cx="914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y">
            <a:extLst>
              <a:ext uri="{FF2B5EF4-FFF2-40B4-BE49-F238E27FC236}">
                <a16:creationId xmlns:a16="http://schemas.microsoft.com/office/drawing/2014/main" id="{0ACD21AD-5BB6-4BB6-9D49-6DEEE660F542}"/>
              </a:ext>
            </a:extLst>
          </p:cNvPr>
          <p:cNvSpPr txBox="1"/>
          <p:nvPr/>
        </p:nvSpPr>
        <p:spPr>
          <a:xfrm>
            <a:off x="9877192" y="1074637"/>
            <a:ext cx="3766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y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grpSp>
        <p:nvGrpSpPr>
          <p:cNvPr id="71" name="arrow 3">
            <a:extLst>
              <a:ext uri="{FF2B5EF4-FFF2-40B4-BE49-F238E27FC236}">
                <a16:creationId xmlns:a16="http://schemas.microsoft.com/office/drawing/2014/main" id="{0F5D81B4-7260-4CD3-8E92-D5E8A935302F}"/>
              </a:ext>
            </a:extLst>
          </p:cNvPr>
          <p:cNvGrpSpPr/>
          <p:nvPr/>
        </p:nvGrpSpPr>
        <p:grpSpPr>
          <a:xfrm flipV="1">
            <a:off x="2509664" y="2466258"/>
            <a:ext cx="1667770" cy="528322"/>
            <a:chOff x="2407919" y="2601107"/>
            <a:chExt cx="1667770" cy="528322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A4EC9C3-8E37-4DC2-8F41-E2FF3793662A}"/>
                </a:ext>
              </a:extLst>
            </p:cNvPr>
            <p:cNvCxnSpPr>
              <a:cxnSpLocks/>
            </p:cNvCxnSpPr>
            <p:nvPr/>
          </p:nvCxnSpPr>
          <p:spPr>
            <a:xfrm>
              <a:off x="3315855" y="2601107"/>
              <a:ext cx="759834" cy="5283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7A5CF55-D70B-4D80-92C5-95CEE856617F}"/>
                </a:ext>
              </a:extLst>
            </p:cNvPr>
            <p:cNvCxnSpPr/>
            <p:nvPr/>
          </p:nvCxnSpPr>
          <p:spPr>
            <a:xfrm>
              <a:off x="2407919" y="2601108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proba p">
                <a:extLst>
                  <a:ext uri="{FF2B5EF4-FFF2-40B4-BE49-F238E27FC236}">
                    <a16:creationId xmlns:a16="http://schemas.microsoft.com/office/drawing/2014/main" id="{E1264CEE-528D-4447-A23C-9E35179E3174}"/>
                  </a:ext>
                </a:extLst>
              </p:cNvPr>
              <p:cNvSpPr txBox="1"/>
              <p:nvPr/>
            </p:nvSpPr>
            <p:spPr>
              <a:xfrm>
                <a:off x="95278" y="4832186"/>
                <a:ext cx="1219199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We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associated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at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each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pair of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differences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4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  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a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probability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400" b="1" i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p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86" name="proba p">
                <a:extLst>
                  <a:ext uri="{FF2B5EF4-FFF2-40B4-BE49-F238E27FC236}">
                    <a16:creationId xmlns:a16="http://schemas.microsoft.com/office/drawing/2014/main" id="{E1264CEE-528D-4447-A23C-9E35179E3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8" y="4832186"/>
                <a:ext cx="12191999" cy="461665"/>
              </a:xfrm>
              <a:prstGeom prst="rect">
                <a:avLst/>
              </a:prstGeom>
              <a:blipFill>
                <a:blip r:embed="rId7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diff entree">
                <a:extLst>
                  <a:ext uri="{FF2B5EF4-FFF2-40B4-BE49-F238E27FC236}">
                    <a16:creationId xmlns:a16="http://schemas.microsoft.com/office/drawing/2014/main" id="{9F934999-8C01-4DF4-83C4-D6059F50FB27}"/>
                  </a:ext>
                </a:extLst>
              </p:cNvPr>
              <p:cNvSpPr txBox="1"/>
              <p:nvPr/>
            </p:nvSpPr>
            <p:spPr>
              <a:xfrm>
                <a:off x="1085929" y="3636052"/>
                <a:ext cx="309150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Input</a:t>
                </a:r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400" b="1" dirty="0" err="1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Difference</a:t>
                </a:r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: </a:t>
                </a:r>
                <a:endParaRPr lang="fr-FR" sz="2400" b="1" dirty="0">
                  <a:latin typeface="Cambria Math" panose="02040503050406030204" pitchFamily="18" charset="0"/>
                  <a:ea typeface="Cambria Math" panose="02040503050406030204" pitchFamily="18" charset="0"/>
                  <a:cs typeface="Helvetica" panose="020B0604020202020204" pitchFamily="34" charset="0"/>
                </a:endParaRP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l-G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 </a:t>
                </a:r>
                <a:r>
                  <a:rPr lang="fr-FR" sz="2400" b="1" dirty="0">
                    <a:solidFill>
                      <a:schemeClr val="bg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(= x</a:t>
                </a:r>
                <a:r>
                  <a:rPr lang="fr-FR" sz="2400" b="1" dirty="0">
                    <a:solidFill>
                      <a:schemeClr val="bg1">
                        <a:lumMod val="75000"/>
                      </a:schemeClr>
                    </a:solidFill>
                    <a:ea typeface="Cambria Math" panose="02040503050406030204" pitchFamily="18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  <m:r>
                      <a:rPr lang="fr-FR" sz="2400" b="1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fr-FR" sz="2400" b="1" dirty="0">
                    <a:solidFill>
                      <a:schemeClr val="bg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x’)   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87" name="diff entree">
                <a:extLst>
                  <a:ext uri="{FF2B5EF4-FFF2-40B4-BE49-F238E27FC236}">
                    <a16:creationId xmlns:a16="http://schemas.microsoft.com/office/drawing/2014/main" id="{9F934999-8C01-4DF4-83C4-D6059F50F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929" y="3636052"/>
                <a:ext cx="3091505" cy="830997"/>
              </a:xfrm>
              <a:prstGeom prst="rect">
                <a:avLst/>
              </a:prstGeom>
              <a:blipFill>
                <a:blip r:embed="rId8"/>
                <a:stretch>
                  <a:fillRect t="-5109" b="-145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x'">
            <a:extLst>
              <a:ext uri="{FF2B5EF4-FFF2-40B4-BE49-F238E27FC236}">
                <a16:creationId xmlns:a16="http://schemas.microsoft.com/office/drawing/2014/main" id="{F9320277-2FF9-48B7-9885-B2E72D7A7057}"/>
              </a:ext>
            </a:extLst>
          </p:cNvPr>
          <p:cNvSpPr txBox="1"/>
          <p:nvPr/>
        </p:nvSpPr>
        <p:spPr>
          <a:xfrm>
            <a:off x="2108905" y="2743403"/>
            <a:ext cx="479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x’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91" name="y'">
            <a:extLst>
              <a:ext uri="{FF2B5EF4-FFF2-40B4-BE49-F238E27FC236}">
                <a16:creationId xmlns:a16="http://schemas.microsoft.com/office/drawing/2014/main" id="{5AF19921-0112-48B4-97E4-69BFECEB041E}"/>
              </a:ext>
            </a:extLst>
          </p:cNvPr>
          <p:cNvSpPr txBox="1"/>
          <p:nvPr/>
        </p:nvSpPr>
        <p:spPr>
          <a:xfrm>
            <a:off x="9872898" y="2743402"/>
            <a:ext cx="479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y’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pic>
        <p:nvPicPr>
          <p:cNvPr id="7" name="bracket 2" descr="A picture containing shape&#10;&#10;Description automatically generated">
            <a:extLst>
              <a:ext uri="{FF2B5EF4-FFF2-40B4-BE49-F238E27FC236}">
                <a16:creationId xmlns:a16="http://schemas.microsoft.com/office/drawing/2014/main" id="{9CB613FA-6321-40D0-B49F-8D1BBF620F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53" y="3295993"/>
            <a:ext cx="3465911" cy="226908"/>
          </a:xfrm>
          <a:prstGeom prst="rect">
            <a:avLst/>
          </a:prstGeom>
        </p:spPr>
      </p:pic>
      <p:pic>
        <p:nvPicPr>
          <p:cNvPr id="37" name="bracket 1" descr="A picture containing shape&#10;&#10;Description automatically generated">
            <a:extLst>
              <a:ext uri="{FF2B5EF4-FFF2-40B4-BE49-F238E27FC236}">
                <a16:creationId xmlns:a16="http://schemas.microsoft.com/office/drawing/2014/main" id="{7FABF63C-F565-4599-8E03-D996806287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0" y="3295993"/>
            <a:ext cx="3465911" cy="2269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diff sortie">
                <a:extLst>
                  <a:ext uri="{FF2B5EF4-FFF2-40B4-BE49-F238E27FC236}">
                    <a16:creationId xmlns:a16="http://schemas.microsoft.com/office/drawing/2014/main" id="{E0BC8838-76C8-4F46-84C4-0654492D6FA2}"/>
                  </a:ext>
                </a:extLst>
              </p:cNvPr>
              <p:cNvSpPr txBox="1"/>
              <p:nvPr/>
            </p:nvSpPr>
            <p:spPr>
              <a:xfrm>
                <a:off x="8365655" y="3636052"/>
                <a:ext cx="309150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Output </a:t>
                </a:r>
                <a:r>
                  <a:rPr lang="fr-FR" sz="2400" b="1" dirty="0" err="1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Difference</a:t>
                </a:r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: </a:t>
                </a:r>
                <a:endParaRPr lang="fr-FR" sz="2400" b="1" dirty="0">
                  <a:latin typeface="Cambria Math" panose="02040503050406030204" pitchFamily="18" charset="0"/>
                  <a:ea typeface="Cambria Math" panose="02040503050406030204" pitchFamily="18" charset="0"/>
                  <a:cs typeface="Helvetica" panose="020B0604020202020204" pitchFamily="34" charset="0"/>
                </a:endParaRP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el-G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 </a:t>
                </a:r>
                <a:r>
                  <a:rPr lang="fr-FR" sz="2400" b="1" dirty="0">
                    <a:solidFill>
                      <a:schemeClr val="bg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(= y</a:t>
                </a:r>
                <a:r>
                  <a:rPr lang="fr-FR" sz="2400" b="1" dirty="0">
                    <a:solidFill>
                      <a:schemeClr val="bg1">
                        <a:lumMod val="75000"/>
                      </a:schemeClr>
                    </a:solidFill>
                    <a:ea typeface="Cambria Math" panose="02040503050406030204" pitchFamily="18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</m:oMath>
                </a14:m>
                <a:r>
                  <a:rPr lang="fr-FR" sz="2400" b="1" dirty="0">
                    <a:solidFill>
                      <a:schemeClr val="bg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y’)   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42" name="diff sortie">
                <a:extLst>
                  <a:ext uri="{FF2B5EF4-FFF2-40B4-BE49-F238E27FC236}">
                    <a16:creationId xmlns:a16="http://schemas.microsoft.com/office/drawing/2014/main" id="{E0BC8838-76C8-4F46-84C4-0654492D6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55" y="3636052"/>
                <a:ext cx="3091505" cy="830997"/>
              </a:xfrm>
              <a:prstGeom prst="rect">
                <a:avLst/>
              </a:prstGeom>
              <a:blipFill>
                <a:blip r:embed="rId10"/>
                <a:stretch>
                  <a:fillRect l="-592" t="-5109" r="-3353" b="-1459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proba p">
                <a:extLst>
                  <a:ext uri="{FF2B5EF4-FFF2-40B4-BE49-F238E27FC236}">
                    <a16:creationId xmlns:a16="http://schemas.microsoft.com/office/drawing/2014/main" id="{65E0816E-4787-4994-A444-BA9E433560A8}"/>
                  </a:ext>
                </a:extLst>
              </p:cNvPr>
              <p:cNvSpPr txBox="1"/>
              <p:nvPr/>
            </p:nvSpPr>
            <p:spPr>
              <a:xfrm>
                <a:off x="714183" y="5400057"/>
                <a:ext cx="1076363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i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p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(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 ) 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is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the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probability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to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get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the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difference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 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as output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knowing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that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the input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difference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is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accent1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31" name="proba p">
                <a:extLst>
                  <a:ext uri="{FF2B5EF4-FFF2-40B4-BE49-F238E27FC236}">
                    <a16:creationId xmlns:a16="http://schemas.microsoft.com/office/drawing/2014/main" id="{65E0816E-4787-4994-A444-BA9E43356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83" y="5400057"/>
                <a:ext cx="10763633" cy="830997"/>
              </a:xfrm>
              <a:prstGeom prst="rect">
                <a:avLst/>
              </a:prstGeom>
              <a:blipFill>
                <a:blip r:embed="rId11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89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6" grpId="0"/>
      <p:bldP spid="27" grpId="0" animBg="1"/>
      <p:bldP spid="55" grpId="0"/>
      <p:bldP spid="56" grpId="0"/>
      <p:bldP spid="60" grpId="0"/>
      <p:bldP spid="64" grpId="0"/>
      <p:bldP spid="86" grpId="0"/>
      <p:bldP spid="87" grpId="0"/>
      <p:bldP spid="89" grpId="0"/>
      <p:bldP spid="91" grpId="0"/>
      <p:bldP spid="42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D93E4B-57B4-4A46-A94A-06CE3D713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operations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L(x)⊕L(x’)=L(</a:t>
            </a:r>
            <a:r>
              <a:rPr lang="fr-FR" dirty="0" err="1"/>
              <a:t>x⊕x</a:t>
            </a:r>
            <a:r>
              <a:rPr lang="fr-FR" dirty="0"/>
              <a:t>’)=L(𝚫x) </a:t>
            </a:r>
          </a:p>
          <a:p>
            <a:pPr lvl="1"/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probability</a:t>
            </a:r>
            <a:r>
              <a:rPr lang="fr-FR" dirty="0"/>
              <a:t> 1!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Non-</a:t>
            </a:r>
            <a:r>
              <a:rPr lang="fr-FR" dirty="0" err="1"/>
              <a:t>linear</a:t>
            </a:r>
            <a:r>
              <a:rPr lang="fr-FR" dirty="0"/>
              <a:t> </a:t>
            </a:r>
            <a:r>
              <a:rPr lang="fr-FR" dirty="0" err="1"/>
              <a:t>operations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S-boxes</a:t>
            </a:r>
          </a:p>
          <a:p>
            <a:pPr lvl="1"/>
            <a:r>
              <a:rPr lang="fr-FR" dirty="0"/>
              <a:t>DDT</a:t>
            </a:r>
          </a:p>
        </p:txBody>
      </p:sp>
      <p:sp>
        <p:nvSpPr>
          <p:cNvPr id="4" name="principe general">
            <a:extLst>
              <a:ext uri="{FF2B5EF4-FFF2-40B4-BE49-F238E27FC236}">
                <a16:creationId xmlns:a16="http://schemas.microsoft.com/office/drawing/2014/main" id="{EDE848A8-5F15-436B-95B9-F864FC9E710E}"/>
              </a:ext>
            </a:extLst>
          </p:cNvPr>
          <p:cNvSpPr txBox="1"/>
          <p:nvPr/>
        </p:nvSpPr>
        <p:spPr>
          <a:xfrm>
            <a:off x="4614165" y="729228"/>
            <a:ext cx="3154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/ non </a:t>
            </a: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18AA0A97-D434-4D57-AF5E-F603EE948D42}"/>
              </a:ext>
            </a:extLst>
          </p:cNvPr>
          <p:cNvSpPr txBox="1">
            <a:spLocks/>
          </p:cNvSpPr>
          <p:nvPr/>
        </p:nvSpPr>
        <p:spPr>
          <a:xfrm>
            <a:off x="2185228" y="200431"/>
            <a:ext cx="8012098" cy="692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>
                <a:latin typeface="Helvetica 55 Roman" panose="020B0500000000000000" pitchFamily="34" charset="0"/>
                <a:cs typeface="Helvetica" panose="020B0604020202020204" pitchFamily="34" charset="0"/>
              </a:rPr>
              <a:t>Differential Cryptanalysis</a:t>
            </a:r>
            <a:endParaRPr lang="fr-FR" sz="48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00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loria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slide number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14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grpSp>
        <p:nvGrpSpPr>
          <p:cNvPr id="21" name="arrow 1">
            <a:extLst>
              <a:ext uri="{FF2B5EF4-FFF2-40B4-BE49-F238E27FC236}">
                <a16:creationId xmlns:a16="http://schemas.microsoft.com/office/drawing/2014/main" id="{BEE88F46-2FBC-4B89-9526-141A18E49085}"/>
              </a:ext>
            </a:extLst>
          </p:cNvPr>
          <p:cNvGrpSpPr/>
          <p:nvPr/>
        </p:nvGrpSpPr>
        <p:grpSpPr>
          <a:xfrm>
            <a:off x="2509664" y="1338796"/>
            <a:ext cx="1667770" cy="528322"/>
            <a:chOff x="2407919" y="2601107"/>
            <a:chExt cx="1667770" cy="52832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29E38EC-DB7E-41A7-A943-F0FBCEC7284D}"/>
                </a:ext>
              </a:extLst>
            </p:cNvPr>
            <p:cNvCxnSpPr>
              <a:cxnSpLocks/>
            </p:cNvCxnSpPr>
            <p:nvPr/>
          </p:nvCxnSpPr>
          <p:spPr>
            <a:xfrm>
              <a:off x="3315855" y="2601107"/>
              <a:ext cx="759834" cy="5283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7C840D-2EE6-42B8-B518-559042FC1734}"/>
                </a:ext>
              </a:extLst>
            </p:cNvPr>
            <p:cNvCxnSpPr/>
            <p:nvPr/>
          </p:nvCxnSpPr>
          <p:spPr>
            <a:xfrm>
              <a:off x="2407919" y="2601108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arrow 4">
            <a:extLst>
              <a:ext uri="{FF2B5EF4-FFF2-40B4-BE49-F238E27FC236}">
                <a16:creationId xmlns:a16="http://schemas.microsoft.com/office/drawing/2014/main" id="{0AC46493-EE63-478E-AF4F-C6301D4B3F2E}"/>
              </a:ext>
            </a:extLst>
          </p:cNvPr>
          <p:cNvGrpSpPr/>
          <p:nvPr/>
        </p:nvGrpSpPr>
        <p:grpSpPr>
          <a:xfrm>
            <a:off x="8211586" y="2466259"/>
            <a:ext cx="1665606" cy="528321"/>
            <a:chOff x="8116305" y="3728570"/>
            <a:chExt cx="1665606" cy="528321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761111B-DC05-4AAD-8105-372F625EBE7C}"/>
                </a:ext>
              </a:extLst>
            </p:cNvPr>
            <p:cNvCxnSpPr>
              <a:cxnSpLocks/>
            </p:cNvCxnSpPr>
            <p:nvPr/>
          </p:nvCxnSpPr>
          <p:spPr>
            <a:xfrm>
              <a:off x="8867511" y="4256891"/>
              <a:ext cx="914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723913F-1E37-4ABF-A67A-1F4B44FA2A66}"/>
                </a:ext>
              </a:extLst>
            </p:cNvPr>
            <p:cNvCxnSpPr>
              <a:cxnSpLocks/>
            </p:cNvCxnSpPr>
            <p:nvPr/>
          </p:nvCxnSpPr>
          <p:spPr>
            <a:xfrm>
              <a:off x="8116305" y="3728570"/>
              <a:ext cx="753369" cy="528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arrow 2">
            <a:extLst>
              <a:ext uri="{FF2B5EF4-FFF2-40B4-BE49-F238E27FC236}">
                <a16:creationId xmlns:a16="http://schemas.microsoft.com/office/drawing/2014/main" id="{E1B4FBA3-F8ED-4A1D-8F70-D5DA95EA7E5F}"/>
              </a:ext>
            </a:extLst>
          </p:cNvPr>
          <p:cNvGrpSpPr/>
          <p:nvPr/>
        </p:nvGrpSpPr>
        <p:grpSpPr>
          <a:xfrm>
            <a:off x="8211586" y="1338797"/>
            <a:ext cx="1665606" cy="528321"/>
            <a:chOff x="8116305" y="2601108"/>
            <a:chExt cx="1665606" cy="528321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857621C-CC6A-4EB2-9AEA-5419CBF9EF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16305" y="2601108"/>
              <a:ext cx="753369" cy="52832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F0BEB47-5172-46D2-823B-7A84C207D8B1}"/>
                </a:ext>
              </a:extLst>
            </p:cNvPr>
            <p:cNvCxnSpPr>
              <a:cxnSpLocks/>
            </p:cNvCxnSpPr>
            <p:nvPr/>
          </p:nvCxnSpPr>
          <p:spPr>
            <a:xfrm>
              <a:off x="8867511" y="2601108"/>
              <a:ext cx="9144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arrow 3">
            <a:extLst>
              <a:ext uri="{FF2B5EF4-FFF2-40B4-BE49-F238E27FC236}">
                <a16:creationId xmlns:a16="http://schemas.microsoft.com/office/drawing/2014/main" id="{0F5D81B4-7260-4CD3-8E92-D5E8A935302F}"/>
              </a:ext>
            </a:extLst>
          </p:cNvPr>
          <p:cNvGrpSpPr/>
          <p:nvPr/>
        </p:nvGrpSpPr>
        <p:grpSpPr>
          <a:xfrm flipV="1">
            <a:off x="2509664" y="2466258"/>
            <a:ext cx="1667770" cy="528322"/>
            <a:chOff x="2407919" y="2601107"/>
            <a:chExt cx="1667770" cy="528322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A4EC9C3-8E37-4DC2-8F41-E2FF3793662A}"/>
                </a:ext>
              </a:extLst>
            </p:cNvPr>
            <p:cNvCxnSpPr>
              <a:cxnSpLocks/>
            </p:cNvCxnSpPr>
            <p:nvPr/>
          </p:nvCxnSpPr>
          <p:spPr>
            <a:xfrm>
              <a:off x="3315855" y="2601107"/>
              <a:ext cx="759834" cy="5283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7A5CF55-D70B-4D80-92C5-95CEE856617F}"/>
                </a:ext>
              </a:extLst>
            </p:cNvPr>
            <p:cNvCxnSpPr/>
            <p:nvPr/>
          </p:nvCxnSpPr>
          <p:spPr>
            <a:xfrm>
              <a:off x="2407919" y="2601108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SPN">
            <a:extLst>
              <a:ext uri="{FF2B5EF4-FFF2-40B4-BE49-F238E27FC236}">
                <a16:creationId xmlns:a16="http://schemas.microsoft.com/office/drawing/2014/main" id="{F6CAC84E-0038-47FA-92B8-393BCD41109A}"/>
              </a:ext>
            </a:extLst>
          </p:cNvPr>
          <p:cNvSpPr txBox="1">
            <a:spLocks/>
          </p:cNvSpPr>
          <p:nvPr/>
        </p:nvSpPr>
        <p:spPr>
          <a:xfrm>
            <a:off x="507284" y="247795"/>
            <a:ext cx="1126276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Distribution Table </a:t>
            </a:r>
            <a:r>
              <a:rPr lang="fr-FR" sz="4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(DDT)</a:t>
            </a:r>
          </a:p>
        </p:txBody>
      </p:sp>
      <p:sp>
        <p:nvSpPr>
          <p:cNvPr id="49" name="x binary">
            <a:extLst>
              <a:ext uri="{FF2B5EF4-FFF2-40B4-BE49-F238E27FC236}">
                <a16:creationId xmlns:a16="http://schemas.microsoft.com/office/drawing/2014/main" id="{AE83AE7C-C860-4358-AE66-5E2044D75291}"/>
              </a:ext>
            </a:extLst>
          </p:cNvPr>
          <p:cNvSpPr txBox="1"/>
          <p:nvPr/>
        </p:nvSpPr>
        <p:spPr>
          <a:xfrm>
            <a:off x="1614351" y="1090361"/>
            <a:ext cx="878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1001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50" name="x' binary">
            <a:extLst>
              <a:ext uri="{FF2B5EF4-FFF2-40B4-BE49-F238E27FC236}">
                <a16:creationId xmlns:a16="http://schemas.microsoft.com/office/drawing/2014/main" id="{CF86BF00-E250-4802-AF6F-F94597C3A3FF}"/>
              </a:ext>
            </a:extLst>
          </p:cNvPr>
          <p:cNvSpPr txBox="1"/>
          <p:nvPr/>
        </p:nvSpPr>
        <p:spPr>
          <a:xfrm>
            <a:off x="1633277" y="2725707"/>
            <a:ext cx="878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1111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grpSp>
        <p:nvGrpSpPr>
          <p:cNvPr id="51" name="RHS y">
            <a:extLst>
              <a:ext uri="{FF2B5EF4-FFF2-40B4-BE49-F238E27FC236}">
                <a16:creationId xmlns:a16="http://schemas.microsoft.com/office/drawing/2014/main" id="{A5811893-78D3-4BF7-A52B-351A2FF6458F}"/>
              </a:ext>
            </a:extLst>
          </p:cNvPr>
          <p:cNvGrpSpPr/>
          <p:nvPr/>
        </p:nvGrpSpPr>
        <p:grpSpPr>
          <a:xfrm>
            <a:off x="9882442" y="1056943"/>
            <a:ext cx="2047288" cy="2130430"/>
            <a:chOff x="9872899" y="1823386"/>
            <a:chExt cx="2047288" cy="2130430"/>
          </a:xfrm>
        </p:grpSpPr>
        <p:sp>
          <p:nvSpPr>
            <p:cNvPr id="52" name="y">
              <a:extLst>
                <a:ext uri="{FF2B5EF4-FFF2-40B4-BE49-F238E27FC236}">
                  <a16:creationId xmlns:a16="http://schemas.microsoft.com/office/drawing/2014/main" id="{013E6E10-61EC-467D-ACBE-685C83498411}"/>
                </a:ext>
              </a:extLst>
            </p:cNvPr>
            <p:cNvSpPr txBox="1"/>
            <p:nvPr/>
          </p:nvSpPr>
          <p:spPr>
            <a:xfrm>
              <a:off x="9877193" y="1823386"/>
              <a:ext cx="3766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noProof="0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y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7528420-974A-4C63-BBFA-69437278D7A7}"/>
                </a:ext>
              </a:extLst>
            </p:cNvPr>
            <p:cNvGrpSpPr/>
            <p:nvPr/>
          </p:nvGrpSpPr>
          <p:grpSpPr>
            <a:xfrm>
              <a:off x="9872899" y="3492150"/>
              <a:ext cx="2047288" cy="461666"/>
              <a:chOff x="9872899" y="3492150"/>
              <a:chExt cx="2047288" cy="46166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y + dy">
                    <a:extLst>
                      <a:ext uri="{FF2B5EF4-FFF2-40B4-BE49-F238E27FC236}">
                        <a16:creationId xmlns:a16="http://schemas.microsoft.com/office/drawing/2014/main" id="{D12A961F-5D5E-465C-850F-2B0E1EABC5FC}"/>
                      </a:ext>
                    </a:extLst>
                  </p:cNvPr>
                  <p:cNvSpPr txBox="1"/>
                  <p:nvPr/>
                </p:nvSpPr>
                <p:spPr>
                  <a:xfrm>
                    <a:off x="10112399" y="3492150"/>
                    <a:ext cx="1807788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fr-FR" sz="2400" b="1" dirty="0">
                        <a:solidFill>
                          <a:prstClr val="black"/>
                        </a:solidFill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a:t> = y </a:t>
                    </a:r>
                    <a14:m>
                      <m:oMath xmlns:m="http://schemas.openxmlformats.org/officeDocument/2006/math">
                        <m:r>
                          <a:rPr lang="fr-FR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⊕</m:t>
                        </m:r>
                      </m:oMath>
                    </a14:m>
                    <a:r>
                      <a:rPr lang="fr-FR" sz="2400" b="1" dirty="0">
                        <a:solidFill>
                          <a:prstClr val="black"/>
                        </a:solidFill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l-GR" sz="24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𝚫</m:t>
                        </m:r>
                      </m:oMath>
                    </a14:m>
                    <a:r>
                      <a:rPr kumimoji="0" lang="fr-FR" sz="24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Helvetica 55 Roman" panose="020B0500000000000000" pitchFamily="34" charset="0"/>
                      </a:rPr>
                      <a:t>y</a:t>
                    </a:r>
                    <a:endParaRPr kumimoji="0" lang="fr-FR" sz="2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elvetica 55 Roman" panose="020B0500000000000000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y + dy">
                    <a:extLst>
                      <a:ext uri="{FF2B5EF4-FFF2-40B4-BE49-F238E27FC236}">
                        <a16:creationId xmlns:a16="http://schemas.microsoft.com/office/drawing/2014/main" id="{D12A961F-5D5E-465C-850F-2B0E1EABC5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12399" y="3492150"/>
                    <a:ext cx="180778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y'">
                <a:extLst>
                  <a:ext uri="{FF2B5EF4-FFF2-40B4-BE49-F238E27FC236}">
                    <a16:creationId xmlns:a16="http://schemas.microsoft.com/office/drawing/2014/main" id="{90110852-278C-4648-A29D-B05ABFB841EE}"/>
                  </a:ext>
                </a:extLst>
              </p:cNvPr>
              <p:cNvSpPr txBox="1"/>
              <p:nvPr/>
            </p:nvSpPr>
            <p:spPr>
              <a:xfrm>
                <a:off x="9872899" y="3492151"/>
                <a:ext cx="4790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y’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p:grpSp>
      </p:grpSp>
      <p:sp>
        <p:nvSpPr>
          <p:cNvPr id="4" name="cadre">
            <a:extLst>
              <a:ext uri="{FF2B5EF4-FFF2-40B4-BE49-F238E27FC236}">
                <a16:creationId xmlns:a16="http://schemas.microsoft.com/office/drawing/2014/main" id="{470C92F4-BCC6-4903-8681-9734A9E685DC}"/>
              </a:ext>
            </a:extLst>
          </p:cNvPr>
          <p:cNvSpPr/>
          <p:nvPr/>
        </p:nvSpPr>
        <p:spPr>
          <a:xfrm>
            <a:off x="507284" y="3713071"/>
            <a:ext cx="11127444" cy="169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S[x]">
            <a:extLst>
              <a:ext uri="{FF2B5EF4-FFF2-40B4-BE49-F238E27FC236}">
                <a16:creationId xmlns:a16="http://schemas.microsoft.com/office/drawing/2014/main" id="{4C8B60F0-79D2-485E-B30A-6DB1C297F9E3}"/>
              </a:ext>
            </a:extLst>
          </p:cNvPr>
          <p:cNvSpPr txBox="1"/>
          <p:nvPr/>
        </p:nvSpPr>
        <p:spPr>
          <a:xfrm>
            <a:off x="10121942" y="1454929"/>
            <a:ext cx="1576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(= S[x])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59" name="S[x']">
            <a:extLst>
              <a:ext uri="{FF2B5EF4-FFF2-40B4-BE49-F238E27FC236}">
                <a16:creationId xmlns:a16="http://schemas.microsoft.com/office/drawing/2014/main" id="{86E91C1A-0D2D-4A2C-8503-2DE277067E9B}"/>
              </a:ext>
            </a:extLst>
          </p:cNvPr>
          <p:cNvSpPr txBox="1"/>
          <p:nvPr/>
        </p:nvSpPr>
        <p:spPr>
          <a:xfrm>
            <a:off x="10131395" y="3132026"/>
            <a:ext cx="16374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chemeClr val="bg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(= </a:t>
            </a:r>
            <a:r>
              <a:rPr kumimoji="0" lang="fr-FR" sz="2400" b="1" i="0" u="none" strike="noStrike" kern="1200" cap="none" spc="0" normalizeH="0" baseline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S[x’])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65" name="y binary">
            <a:extLst>
              <a:ext uri="{FF2B5EF4-FFF2-40B4-BE49-F238E27FC236}">
                <a16:creationId xmlns:a16="http://schemas.microsoft.com/office/drawing/2014/main" id="{FC0B2043-A2B6-4933-B82B-B0E0ADFFA890}"/>
              </a:ext>
            </a:extLst>
          </p:cNvPr>
          <p:cNvSpPr txBox="1"/>
          <p:nvPr/>
        </p:nvSpPr>
        <p:spPr>
          <a:xfrm>
            <a:off x="9885816" y="1086991"/>
            <a:ext cx="878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0101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66" name="y' binary">
            <a:extLst>
              <a:ext uri="{FF2B5EF4-FFF2-40B4-BE49-F238E27FC236}">
                <a16:creationId xmlns:a16="http://schemas.microsoft.com/office/drawing/2014/main" id="{BCF7CEB2-AE23-4EAA-A8BE-2EA79D52F351}"/>
              </a:ext>
            </a:extLst>
          </p:cNvPr>
          <p:cNvSpPr txBox="1"/>
          <p:nvPr/>
        </p:nvSpPr>
        <p:spPr>
          <a:xfrm>
            <a:off x="9887045" y="2743157"/>
            <a:ext cx="878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1011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for any (dx,dy)">
                <a:extLst>
                  <a:ext uri="{FF2B5EF4-FFF2-40B4-BE49-F238E27FC236}">
                    <a16:creationId xmlns:a16="http://schemas.microsoft.com/office/drawing/2014/main" id="{7C3385ED-EF81-491C-9388-664EFFBDE2C8}"/>
                  </a:ext>
                </a:extLst>
              </p:cNvPr>
              <p:cNvSpPr txBox="1"/>
              <p:nvPr/>
            </p:nvSpPr>
            <p:spPr>
              <a:xfrm>
                <a:off x="384070" y="3811588"/>
                <a:ext cx="3605561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fr-F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∀</m:t>
                    </m:r>
                    <m:r>
                      <m:rPr>
                        <m:nor/>
                      </m:rPr>
                      <a:rPr lang="fr-FR" sz="2400" b="1" dirty="0"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m:t>(</m:t>
                    </m:r>
                    <m:r>
                      <a:rPr lang="el-G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  <m:r>
                      <m:rPr>
                        <m:nor/>
                      </m:rPr>
                      <a:rPr lang="fr-FR" sz="2400" b="1" dirty="0"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m:t>x</m:t>
                    </m:r>
                    <m:r>
                      <m:rPr>
                        <m:nor/>
                      </m:rPr>
                      <a:rPr lang="fr-FR" sz="2400" b="1" dirty="0"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m:t>,</m:t>
                    </m:r>
                    <m:r>
                      <a:rPr lang="el-G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  <m:r>
                      <m:rPr>
                        <m:nor/>
                      </m:rPr>
                      <a:rPr lang="fr-FR" sz="2400" b="1" dirty="0"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m:t>y</m:t>
                    </m:r>
                    <m:r>
                      <m:rPr>
                        <m:nor/>
                      </m:rPr>
                      <a:rPr lang="fr-FR" sz="2400" b="1" dirty="0"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m:t>) </m:t>
                    </m:r>
                    <m:r>
                      <a:rPr lang="fr-F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∈</m:t>
                    </m:r>
                    <m:r>
                      <m:rPr>
                        <m:nor/>
                      </m:rPr>
                      <a:rPr lang="fr-FR" sz="2400" b="1" dirty="0" smtClean="0"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fr-FR" sz="2400" b="1" i="1" dirty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fr-FR" sz="2400" b="1" i="1" dirty="0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400" b="1" i="1" dirty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 dirty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(</m:t>
                                </m:r>
                                <m:r>
                                  <a:rPr lang="fr-FR" sz="2400" b="1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fr-FR" sz="2400" b="1" i="1" dirty="0"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fr-FR" sz="2400" b="1" i="1" dirty="0"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fr-FR" sz="2400" b="1" i="1" dirty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fr-FR" sz="2400" b="1" i="1" dirty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55 Roman" panose="020B0500000000000000" pitchFamily="34" charset="0"/>
                  </a:rPr>
                  <a:t> ,</a:t>
                </a:r>
              </a:p>
            </p:txBody>
          </p:sp>
        </mc:Choice>
        <mc:Fallback xmlns="">
          <p:sp>
            <p:nvSpPr>
              <p:cNvPr id="67" name="for any (dx,dy)">
                <a:extLst>
                  <a:ext uri="{FF2B5EF4-FFF2-40B4-BE49-F238E27FC236}">
                    <a16:creationId xmlns:a16="http://schemas.microsoft.com/office/drawing/2014/main" id="{7C3385ED-EF81-491C-9388-664EFFBDE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70" y="3811588"/>
                <a:ext cx="3605561" cy="470000"/>
              </a:xfrm>
              <a:prstGeom prst="rect">
                <a:avLst/>
              </a:prstGeom>
              <a:blipFill>
                <a:blip r:embed="rId7"/>
                <a:stretch>
                  <a:fillRect t="-9091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p(dx,dy)">
                <a:extLst>
                  <a:ext uri="{FF2B5EF4-FFF2-40B4-BE49-F238E27FC236}">
                    <a16:creationId xmlns:a16="http://schemas.microsoft.com/office/drawing/2014/main" id="{65242DCD-6D96-45B1-BCC7-49916985CB8B}"/>
                  </a:ext>
                </a:extLst>
              </p:cNvPr>
              <p:cNvSpPr txBox="1"/>
              <p:nvPr/>
            </p:nvSpPr>
            <p:spPr>
              <a:xfrm>
                <a:off x="1010851" y="4590507"/>
                <a:ext cx="27934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i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p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(</a:t>
                </a:r>
                <a:r>
                  <a:rPr lang="fr-FR" sz="2400" b="1" i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fr-FR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 ) =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68" name="p(dx,dy)">
                <a:extLst>
                  <a:ext uri="{FF2B5EF4-FFF2-40B4-BE49-F238E27FC236}">
                    <a16:creationId xmlns:a16="http://schemas.microsoft.com/office/drawing/2014/main" id="{65242DCD-6D96-45B1-BCC7-49916985C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51" y="4590507"/>
                <a:ext cx="279348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denominator">
                <a:extLst>
                  <a:ext uri="{FF2B5EF4-FFF2-40B4-BE49-F238E27FC236}">
                    <a16:creationId xmlns:a16="http://schemas.microsoft.com/office/drawing/2014/main" id="{B44A2199-EAAE-4B57-9B50-A59965704E79}"/>
                  </a:ext>
                </a:extLst>
              </p:cNvPr>
              <p:cNvSpPr txBox="1"/>
              <p:nvPr/>
            </p:nvSpPr>
            <p:spPr>
              <a:xfrm>
                <a:off x="4231677" y="4784547"/>
                <a:ext cx="6302073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# { (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x,x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’)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∈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fr-FR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(</m:t>
                                </m:r>
                                <m:r>
                                  <a:rPr lang="fr-FR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fr-FR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fr-FR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| (x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x’ = </a:t>
                </a:r>
                <a14:m>
                  <m:oMath xmlns:m="http://schemas.openxmlformats.org/officeDocument/2006/math">
                    <m:r>
                      <a:rPr lang="el-GR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x) }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r>
                          <a:rPr lang="fr-F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𝟐</m:t>
                        </m:r>
                      </m:e>
                      <m:sup>
                        <m:r>
                          <a:rPr lang="fr-FR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𝒏</m:t>
                        </m:r>
                      </m:sup>
                    </m:sSup>
                  </m:oMath>
                </a14:m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69" name="denominator">
                <a:extLst>
                  <a:ext uri="{FF2B5EF4-FFF2-40B4-BE49-F238E27FC236}">
                    <a16:creationId xmlns:a16="http://schemas.microsoft.com/office/drawing/2014/main" id="{B44A2199-EAAE-4B57-9B50-A59965704E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677" y="4784547"/>
                <a:ext cx="6302073" cy="470000"/>
              </a:xfrm>
              <a:prstGeom prst="rect">
                <a:avLst/>
              </a:prstGeom>
              <a:blipFill>
                <a:blip r:embed="rId9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numerator">
                <a:extLst>
                  <a:ext uri="{FF2B5EF4-FFF2-40B4-BE49-F238E27FC236}">
                    <a16:creationId xmlns:a16="http://schemas.microsoft.com/office/drawing/2014/main" id="{228125FA-2460-4649-A512-7FF0C4A17376}"/>
                  </a:ext>
                </a:extLst>
              </p:cNvPr>
              <p:cNvSpPr txBox="1"/>
              <p:nvPr/>
            </p:nvSpPr>
            <p:spPr>
              <a:xfrm>
                <a:off x="3472800" y="4389943"/>
                <a:ext cx="8020994" cy="4700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# { (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x,x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’)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∈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fr-FR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fr-FR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sz="2400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(</m:t>
                                </m:r>
                                <m:r>
                                  <a:rPr lang="fr-FR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𝔽</m:t>
                                </m:r>
                              </m:e>
                              <m:sub>
                                <m:r>
                                  <a:rPr lang="fr-FR" sz="2400" b="1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Helvetica" panose="020B0604020202020204" pitchFamily="34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fr-FR" sz="2400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𝒏</m:t>
                            </m:r>
                          </m:sup>
                        </m:sSup>
                        <m: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fr-FR" sz="2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| (x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x’ = </a:t>
                </a:r>
                <a14:m>
                  <m:oMath xmlns:m="http://schemas.openxmlformats.org/officeDocument/2006/math">
                    <m:r>
                      <a:rPr lang="el-GR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x)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∧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(S[x] </a:t>
                </a:r>
                <a14:m>
                  <m:oMath xmlns:m="http://schemas.openxmlformats.org/officeDocument/2006/math">
                    <m:r>
                      <a:rPr lang="fr-FR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S[x’] = </a:t>
                </a:r>
                <a14:m>
                  <m:oMath xmlns:m="http://schemas.openxmlformats.org/officeDocument/2006/math">
                    <m:r>
                      <a:rPr lang="el-GR" sz="2400" b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y) }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70" name="numerator">
                <a:extLst>
                  <a:ext uri="{FF2B5EF4-FFF2-40B4-BE49-F238E27FC236}">
                    <a16:creationId xmlns:a16="http://schemas.microsoft.com/office/drawing/2014/main" id="{228125FA-2460-4649-A512-7FF0C4A17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800" y="4389943"/>
                <a:ext cx="8020994" cy="470000"/>
              </a:xfrm>
              <a:prstGeom prst="rect">
                <a:avLst/>
              </a:prstGeom>
              <a:blipFill>
                <a:blip r:embed="rId10"/>
                <a:stretch>
                  <a:fillRect t="-7792" b="-298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barre fraction">
            <a:extLst>
              <a:ext uri="{FF2B5EF4-FFF2-40B4-BE49-F238E27FC236}">
                <a16:creationId xmlns:a16="http://schemas.microsoft.com/office/drawing/2014/main" id="{B78AD1A4-422F-456E-840E-9026BDAB8452}"/>
              </a:ext>
            </a:extLst>
          </p:cNvPr>
          <p:cNvCxnSpPr>
            <a:cxnSpLocks/>
          </p:cNvCxnSpPr>
          <p:nvPr/>
        </p:nvCxnSpPr>
        <p:spPr>
          <a:xfrm>
            <a:off x="3587858" y="4839947"/>
            <a:ext cx="7290477" cy="82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" name="transformation">
            <a:extLst>
              <a:ext uri="{FF2B5EF4-FFF2-40B4-BE49-F238E27FC236}">
                <a16:creationId xmlns:a16="http://schemas.microsoft.com/office/drawing/2014/main" id="{F3ACB002-A6CE-4D31-ABAF-5275ECDD0027}"/>
              </a:ext>
            </a:extLst>
          </p:cNvPr>
          <p:cNvSpPr/>
          <p:nvPr/>
        </p:nvSpPr>
        <p:spPr>
          <a:xfrm>
            <a:off x="4700823" y="1726505"/>
            <a:ext cx="2963662" cy="880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Helvetica 55 Roman" panose="020B0500000000000000" pitchFamily="34" charset="0"/>
              </a:rPr>
              <a:t>Transformation</a:t>
            </a:r>
          </a:p>
        </p:txBody>
      </p:sp>
      <p:grpSp>
        <p:nvGrpSpPr>
          <p:cNvPr id="81" name="Sbox">
            <a:extLst>
              <a:ext uri="{FF2B5EF4-FFF2-40B4-BE49-F238E27FC236}">
                <a16:creationId xmlns:a16="http://schemas.microsoft.com/office/drawing/2014/main" id="{7E8F7F98-E95B-4548-AC3C-BEE976005DB3}"/>
              </a:ext>
            </a:extLst>
          </p:cNvPr>
          <p:cNvGrpSpPr/>
          <p:nvPr/>
        </p:nvGrpSpPr>
        <p:grpSpPr>
          <a:xfrm>
            <a:off x="4948246" y="1140967"/>
            <a:ext cx="2460228" cy="2051443"/>
            <a:chOff x="4956871" y="1633303"/>
            <a:chExt cx="2460228" cy="3073536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313A4AF-7DA5-4CDC-B3BA-CA12A9D28BA8}"/>
                </a:ext>
              </a:extLst>
            </p:cNvPr>
            <p:cNvSpPr/>
            <p:nvPr/>
          </p:nvSpPr>
          <p:spPr>
            <a:xfrm>
              <a:off x="4956871" y="1633303"/>
              <a:ext cx="2460228" cy="30735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3" name="slide number">
              <a:extLst>
                <a:ext uri="{FF2B5EF4-FFF2-40B4-BE49-F238E27FC236}">
                  <a16:creationId xmlns:a16="http://schemas.microsoft.com/office/drawing/2014/main" id="{E9326F8F-A694-4F2D-8E94-12E02B7404FC}"/>
                </a:ext>
              </a:extLst>
            </p:cNvPr>
            <p:cNvSpPr txBox="1"/>
            <p:nvPr/>
          </p:nvSpPr>
          <p:spPr>
            <a:xfrm>
              <a:off x="5753442" y="2024783"/>
              <a:ext cx="867086" cy="1569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uLnTx/>
                  <a:uFillTx/>
                  <a:latin typeface="Helvetica 55 Roman" panose="020B0500000000000000" pitchFamily="34" charset="0"/>
                  <a:ea typeface="+mn-ea"/>
                  <a:cs typeface="Helvetica" panose="020B0604020202020204" pitchFamily="34" charset="0"/>
                </a:rPr>
                <a:t>S</a:t>
              </a:r>
              <a:endParaRPr kumimoji="0" lang="fr-FR" sz="9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84" name="fleche ecart">
            <a:extLst>
              <a:ext uri="{FF2B5EF4-FFF2-40B4-BE49-F238E27FC236}">
                <a16:creationId xmlns:a16="http://schemas.microsoft.com/office/drawing/2014/main" id="{9EE13361-5962-44D5-905C-1A6A120A5229}"/>
              </a:ext>
            </a:extLst>
          </p:cNvPr>
          <p:cNvGrpSpPr/>
          <p:nvPr/>
        </p:nvGrpSpPr>
        <p:grpSpPr>
          <a:xfrm>
            <a:off x="2078664" y="1536301"/>
            <a:ext cx="8246346" cy="1215496"/>
            <a:chOff x="2131716" y="2294289"/>
            <a:chExt cx="8218614" cy="1215496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4A100F2-C836-4740-A66E-3D8685F89773}"/>
                </a:ext>
              </a:extLst>
            </p:cNvPr>
            <p:cNvCxnSpPr>
              <a:cxnSpLocks/>
            </p:cNvCxnSpPr>
            <p:nvPr/>
          </p:nvCxnSpPr>
          <p:spPr>
            <a:xfrm>
              <a:off x="2131716" y="2294289"/>
              <a:ext cx="0" cy="1183687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ysDot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06367C7-5AD8-4BFE-A35E-9D920B8AA0A2}"/>
                </a:ext>
              </a:extLst>
            </p:cNvPr>
            <p:cNvCxnSpPr>
              <a:cxnSpLocks/>
            </p:cNvCxnSpPr>
            <p:nvPr/>
          </p:nvCxnSpPr>
          <p:spPr>
            <a:xfrm>
              <a:off x="10349101" y="2313080"/>
              <a:ext cx="1229" cy="1196705"/>
            </a:xfrm>
            <a:prstGeom prst="straightConnector1">
              <a:avLst/>
            </a:prstGeom>
            <a:ln w="19050" cap="flat" cmpd="sng" algn="ctr">
              <a:solidFill>
                <a:schemeClr val="dk1"/>
              </a:solidFill>
              <a:prstDash val="sysDot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delta x">
                <a:extLst>
                  <a:ext uri="{FF2B5EF4-FFF2-40B4-BE49-F238E27FC236}">
                    <a16:creationId xmlns:a16="http://schemas.microsoft.com/office/drawing/2014/main" id="{E3A53C6F-437E-493A-9899-EE797A357F29}"/>
                  </a:ext>
                </a:extLst>
              </p:cNvPr>
              <p:cNvSpPr txBox="1"/>
              <p:nvPr/>
            </p:nvSpPr>
            <p:spPr>
              <a:xfrm>
                <a:off x="701967" y="1959393"/>
                <a:ext cx="15672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Δ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x = 0</a:t>
                </a:r>
                <a:r>
                  <a:rPr lang="fr-FR" b="1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11</a:t>
                </a:r>
                <a:r>
                  <a:rPr lang="fr-FR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0 </a:t>
                </a:r>
                <a:endParaRPr kumimoji="0" lang="fr-FR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45 Light" panose="020B0500000000000000" pitchFamily="34" charset="0"/>
                </a:endParaRPr>
              </a:p>
            </p:txBody>
          </p:sp>
        </mc:Choice>
        <mc:Fallback xmlns="">
          <p:sp>
            <p:nvSpPr>
              <p:cNvPr id="93" name="delta x">
                <a:extLst>
                  <a:ext uri="{FF2B5EF4-FFF2-40B4-BE49-F238E27FC236}">
                    <a16:creationId xmlns:a16="http://schemas.microsoft.com/office/drawing/2014/main" id="{E3A53C6F-437E-493A-9899-EE797A357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67" y="1959393"/>
                <a:ext cx="1567270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delta y">
                <a:extLst>
                  <a:ext uri="{FF2B5EF4-FFF2-40B4-BE49-F238E27FC236}">
                    <a16:creationId xmlns:a16="http://schemas.microsoft.com/office/drawing/2014/main" id="{2152A872-F267-47FE-BEC4-868369EACCFA}"/>
                  </a:ext>
                </a:extLst>
              </p:cNvPr>
              <p:cNvSpPr txBox="1"/>
              <p:nvPr/>
            </p:nvSpPr>
            <p:spPr>
              <a:xfrm>
                <a:off x="10131396" y="1959857"/>
                <a:ext cx="15672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Δ</m:t>
                    </m:r>
                  </m:oMath>
                </a14:m>
                <a:r>
                  <a:rPr lang="fr-FR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y = </a:t>
                </a:r>
                <a:r>
                  <a:rPr lang="fr-FR" b="1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111</a:t>
                </a:r>
                <a:r>
                  <a:rPr lang="fr-FR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0</a:t>
                </a:r>
                <a:r>
                  <a:rPr lang="fr-FR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</a:t>
                </a:r>
                <a:endParaRPr kumimoji="0" lang="fr-FR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45 Light" panose="020B0500000000000000" pitchFamily="34" charset="0"/>
                </a:endParaRPr>
              </a:p>
            </p:txBody>
          </p:sp>
        </mc:Choice>
        <mc:Fallback xmlns="">
          <p:sp>
            <p:nvSpPr>
              <p:cNvPr id="94" name="delta y">
                <a:extLst>
                  <a:ext uri="{FF2B5EF4-FFF2-40B4-BE49-F238E27FC236}">
                    <a16:creationId xmlns:a16="http://schemas.microsoft.com/office/drawing/2014/main" id="{2152A872-F267-47FE-BEC4-868369EAC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396" y="1959857"/>
                <a:ext cx="1567270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proba p">
                <a:extLst>
                  <a:ext uri="{FF2B5EF4-FFF2-40B4-BE49-F238E27FC236}">
                    <a16:creationId xmlns:a16="http://schemas.microsoft.com/office/drawing/2014/main" id="{6956C14D-8240-4FB6-BEA8-01AED7642BB9}"/>
                  </a:ext>
                </a:extLst>
              </p:cNvPr>
              <p:cNvSpPr txBox="1"/>
              <p:nvPr/>
            </p:nvSpPr>
            <p:spPr>
              <a:xfrm>
                <a:off x="619129" y="3821346"/>
                <a:ext cx="99146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Looking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at all couples (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x,x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’)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having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400" b="1" dirty="0" err="1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difference</a:t>
                </a:r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400" b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x,  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95" name="proba p">
                <a:extLst>
                  <a:ext uri="{FF2B5EF4-FFF2-40B4-BE49-F238E27FC236}">
                    <a16:creationId xmlns:a16="http://schemas.microsoft.com/office/drawing/2014/main" id="{6956C14D-8240-4FB6-BEA8-01AED7642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9" y="3821346"/>
                <a:ext cx="9914622" cy="461665"/>
              </a:xfrm>
              <a:prstGeom prst="rect">
                <a:avLst/>
              </a:prstGeom>
              <a:blipFill>
                <a:blip r:embed="rId13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proba p">
                <a:extLst>
                  <a:ext uri="{FF2B5EF4-FFF2-40B4-BE49-F238E27FC236}">
                    <a16:creationId xmlns:a16="http://schemas.microsoft.com/office/drawing/2014/main" id="{60EC28D9-1B5A-4CA7-8A5B-44F5391E64FE}"/>
                  </a:ext>
                </a:extLst>
              </p:cNvPr>
              <p:cNvSpPr txBox="1"/>
              <p:nvPr/>
            </p:nvSpPr>
            <p:spPr>
              <a:xfrm>
                <a:off x="2832256" y="4395147"/>
                <a:ext cx="808226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Number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of couples </a:t>
                </a:r>
                <a:r>
                  <a:rPr lang="fr-FR" sz="2400" b="1" dirty="0" err="1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with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el-GR" sz="2400" b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y output </a:t>
                </a:r>
                <a:endParaRPr kumimoji="0" lang="fr-FR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96" name="proba p">
                <a:extLst>
                  <a:ext uri="{FF2B5EF4-FFF2-40B4-BE49-F238E27FC236}">
                    <a16:creationId xmlns:a16="http://schemas.microsoft.com/office/drawing/2014/main" id="{60EC28D9-1B5A-4CA7-8A5B-44F5391E6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56" y="4395147"/>
                <a:ext cx="8082265" cy="461665"/>
              </a:xfrm>
              <a:prstGeom prst="rect">
                <a:avLst/>
              </a:prstGeom>
              <a:blipFill>
                <a:blip r:embed="rId14"/>
                <a:stretch>
                  <a:fillRect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proba p">
            <a:extLst>
              <a:ext uri="{FF2B5EF4-FFF2-40B4-BE49-F238E27FC236}">
                <a16:creationId xmlns:a16="http://schemas.microsoft.com/office/drawing/2014/main" id="{D44CDD66-0E01-47ED-8F73-D0A880EBF77E}"/>
              </a:ext>
            </a:extLst>
          </p:cNvPr>
          <p:cNvSpPr txBox="1"/>
          <p:nvPr/>
        </p:nvSpPr>
        <p:spPr>
          <a:xfrm>
            <a:off x="4693301" y="4797923"/>
            <a:ext cx="50669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2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Nb possible couples in total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principe general">
                <a:extLst>
                  <a:ext uri="{FF2B5EF4-FFF2-40B4-BE49-F238E27FC236}">
                    <a16:creationId xmlns:a16="http://schemas.microsoft.com/office/drawing/2014/main" id="{C4DBAAEA-3419-496F-B34F-642FBCCED50B}"/>
                  </a:ext>
                </a:extLst>
              </p:cNvPr>
              <p:cNvSpPr txBox="1"/>
              <p:nvPr/>
            </p:nvSpPr>
            <p:spPr>
              <a:xfrm>
                <a:off x="507284" y="5630910"/>
                <a:ext cx="111274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dirty="0" err="1">
                    <a:solidFill>
                      <a:prstClr val="black"/>
                    </a:solidFill>
                    <a:latin typeface="Helvetica 45 Light" panose="020B0500000000000000" pitchFamily="34" charset="0"/>
                  </a:rPr>
                  <a:t>Thus</a:t>
                </a:r>
                <a:r>
                  <a:rPr lang="fr-FR" sz="2400" dirty="0">
                    <a:solidFill>
                      <a:prstClr val="black"/>
                    </a:solidFill>
                    <a:latin typeface="Helvetica 45 Light" panose="020B0500000000000000" pitchFamily="34" charset="0"/>
                  </a:rPr>
                  <a:t>, </a:t>
                </a:r>
                <a:r>
                  <a:rPr lang="fr-FR" sz="2400" i="1" dirty="0">
                    <a:solidFill>
                      <a:schemeClr val="accent1">
                        <a:lumMod val="75000"/>
                      </a:schemeClr>
                    </a:solidFill>
                    <a:latin typeface="Helvetica 45 Light" panose="020B0500000000000000" pitchFamily="34" charset="0"/>
                  </a:rPr>
                  <a:t>p </a:t>
                </a:r>
                <a:r>
                  <a:rPr lang="fr-FR" sz="2400" dirty="0">
                    <a:solidFill>
                      <a:schemeClr val="accent1">
                        <a:lumMod val="75000"/>
                      </a:schemeClr>
                    </a:solidFill>
                    <a:latin typeface="Helvetica 45 Light" panose="020B0500000000000000" pitchFamily="34" charset="0"/>
                  </a:rPr>
                  <a:t>( 0110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fr-FR" sz="2400" b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kumimoji="0" lang="fr-FR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1110 )</a:t>
                </a:r>
                <a:r>
                  <a:rPr kumimoji="0" lang="fr-FR" sz="2400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0" lang="fr-FR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0</a:t>
                </a:r>
                <a:r>
                  <a:rPr kumimoji="0" lang="fr-FR" sz="2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8" name="principe general">
                <a:extLst>
                  <a:ext uri="{FF2B5EF4-FFF2-40B4-BE49-F238E27FC236}">
                    <a16:creationId xmlns:a16="http://schemas.microsoft.com/office/drawing/2014/main" id="{C4DBAAEA-3419-496F-B34F-642FBCCED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84" y="5630910"/>
                <a:ext cx="11127444" cy="461665"/>
              </a:xfrm>
              <a:prstGeom prst="rect">
                <a:avLst/>
              </a:prstGeom>
              <a:blipFill>
                <a:blip r:embed="rId15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3E7539BD-0A56-447C-8D99-BAAE105A26F6}"/>
              </a:ext>
            </a:extLst>
          </p:cNvPr>
          <p:cNvGrpSpPr/>
          <p:nvPr/>
        </p:nvGrpSpPr>
        <p:grpSpPr>
          <a:xfrm>
            <a:off x="771719" y="1074636"/>
            <a:ext cx="1816187" cy="2130432"/>
            <a:chOff x="771719" y="1074636"/>
            <a:chExt cx="1816187" cy="2130432"/>
          </a:xfrm>
        </p:grpSpPr>
        <p:sp>
          <p:nvSpPr>
            <p:cNvPr id="55" name="x">
              <a:extLst>
                <a:ext uri="{FF2B5EF4-FFF2-40B4-BE49-F238E27FC236}">
                  <a16:creationId xmlns:a16="http://schemas.microsoft.com/office/drawing/2014/main" id="{5E417830-ED1B-4E5D-B5CA-0B9EBF44A0AE}"/>
                </a:ext>
              </a:extLst>
            </p:cNvPr>
            <p:cNvSpPr txBox="1"/>
            <p:nvPr/>
          </p:nvSpPr>
          <p:spPr>
            <a:xfrm>
              <a:off x="2128678" y="1074636"/>
              <a:ext cx="37668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x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x + dx">
                  <a:extLst>
                    <a:ext uri="{FF2B5EF4-FFF2-40B4-BE49-F238E27FC236}">
                      <a16:creationId xmlns:a16="http://schemas.microsoft.com/office/drawing/2014/main" id="{668A65AF-F500-4AEC-B8B0-AB8775B64E1A}"/>
                    </a:ext>
                  </a:extLst>
                </p:cNvPr>
                <p:cNvSpPr txBox="1"/>
                <p:nvPr/>
              </p:nvSpPr>
              <p:spPr>
                <a:xfrm>
                  <a:off x="771719" y="2743401"/>
                  <a:ext cx="149751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fr-FR" sz="2400" b="1" dirty="0">
                      <a:solidFill>
                        <a:prstClr val="black"/>
                      </a:solidFill>
                      <a:latin typeface="Helvetica 55 Roman" panose="020B0500000000000000" pitchFamily="34" charset="0"/>
                      <a:cs typeface="Helvetica" panose="020B0604020202020204" pitchFamily="34" charset="0"/>
                    </a:rPr>
                    <a:t>x </a:t>
                  </a:r>
                  <a14:m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⊕</m:t>
                      </m:r>
                    </m:oMath>
                  </a14:m>
                  <a:r>
                    <a:rPr lang="fr-FR" sz="2400" b="1" dirty="0">
                      <a:solidFill>
                        <a:prstClr val="black"/>
                      </a:solidFill>
                      <a:latin typeface="Helvetica 55 Roman" panose="020B0500000000000000" pitchFamily="34" charset="0"/>
                      <a:cs typeface="Helvetica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l-GR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Helvetica" panose="020B0604020202020204" pitchFamily="34" charset="0"/>
                        </a:rPr>
                        <m:t>𝚫</m:t>
                      </m:r>
                    </m:oMath>
                  </a14:m>
                  <a:r>
                    <a:rPr lang="fr-FR" sz="2400" b="1" dirty="0">
                      <a:solidFill>
                        <a:schemeClr val="tx1"/>
                      </a:solidFill>
                      <a:latin typeface="Helvetica 55 Roman" panose="020B0500000000000000" pitchFamily="34" charset="0"/>
                      <a:cs typeface="Helvetica" panose="020B0604020202020204" pitchFamily="34" charset="0"/>
                    </a:rPr>
                    <a:t>x = </a:t>
                  </a:r>
                  <a:endPara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55 Roman" panose="020B0500000000000000" pitchFamily="34" charset="0"/>
                  </a:endParaRPr>
                </a:p>
              </p:txBody>
            </p:sp>
          </mc:Choice>
          <mc:Fallback xmlns="">
            <p:sp>
              <p:nvSpPr>
                <p:cNvPr id="56" name="x + dx">
                  <a:extLst>
                    <a:ext uri="{FF2B5EF4-FFF2-40B4-BE49-F238E27FC236}">
                      <a16:creationId xmlns:a16="http://schemas.microsoft.com/office/drawing/2014/main" id="{668A65AF-F500-4AEC-B8B0-AB8775B64E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719" y="2743401"/>
                  <a:ext cx="1497518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4490" t="-10526" r="-9796" b="-2894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x'">
              <a:extLst>
                <a:ext uri="{FF2B5EF4-FFF2-40B4-BE49-F238E27FC236}">
                  <a16:creationId xmlns:a16="http://schemas.microsoft.com/office/drawing/2014/main" id="{2D93CAA3-9A02-4A5C-B35A-39D8B18522A5}"/>
                </a:ext>
              </a:extLst>
            </p:cNvPr>
            <p:cNvSpPr txBox="1"/>
            <p:nvPr/>
          </p:nvSpPr>
          <p:spPr>
            <a:xfrm>
              <a:off x="2108905" y="2743403"/>
              <a:ext cx="47900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x’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6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/>
      <p:bldP spid="50" grpId="0"/>
      <p:bldP spid="4" grpId="0" animBg="1"/>
      <p:bldP spid="58" grpId="0"/>
      <p:bldP spid="58" grpId="1"/>
      <p:bldP spid="59" grpId="0"/>
      <p:bldP spid="59" grpId="1"/>
      <p:bldP spid="65" grpId="0"/>
      <p:bldP spid="66" grpId="0"/>
      <p:bldP spid="67" grpId="0"/>
      <p:bldP spid="68" grpId="0"/>
      <p:bldP spid="69" grpId="0"/>
      <p:bldP spid="70" grpId="0"/>
      <p:bldP spid="80" grpId="0" animBg="1"/>
      <p:bldP spid="93" grpId="0"/>
      <p:bldP spid="94" grpId="0"/>
      <p:bldP spid="95" grpId="0"/>
      <p:bldP spid="95" grpId="1"/>
      <p:bldP spid="96" grpId="0"/>
      <p:bldP spid="96" grpId="1"/>
      <p:bldP spid="97" grpId="0"/>
      <p:bldP spid="97" grpId="1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loria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slide number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15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E986728-EDD6-4EC8-8A06-387D381CDC3B}"/>
              </a:ext>
            </a:extLst>
          </p:cNvPr>
          <p:cNvGraphicFramePr>
            <a:graphicFrameLocks noGrp="1"/>
          </p:cNvGraphicFramePr>
          <p:nvPr/>
        </p:nvGraphicFramePr>
        <p:xfrm>
          <a:off x="925332" y="1697221"/>
          <a:ext cx="5211044" cy="4394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532">
                  <a:extLst>
                    <a:ext uri="{9D8B030D-6E8A-4147-A177-3AD203B41FA5}">
                      <a16:colId xmlns:a16="http://schemas.microsoft.com/office/drawing/2014/main" val="3280325129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3062592993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3647120294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2918403778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2189838117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1812080342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1116047849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2074630749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3923639396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1265505802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1956616233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2420826423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2065538170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475402085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3479168091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1697882598"/>
                    </a:ext>
                  </a:extLst>
                </a:gridCol>
                <a:gridCol w="306532">
                  <a:extLst>
                    <a:ext uri="{9D8B030D-6E8A-4147-A177-3AD203B41FA5}">
                      <a16:colId xmlns:a16="http://schemas.microsoft.com/office/drawing/2014/main" val="4171000737"/>
                    </a:ext>
                  </a:extLst>
                </a:gridCol>
              </a:tblGrid>
              <a:tr h="258611">
                <a:tc>
                  <a:txBody>
                    <a:bodyPr/>
                    <a:lstStyle/>
                    <a:p>
                      <a:pPr algn="ctr"/>
                      <a:endParaRPr lang="fr-FR" sz="13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Helvetica 45 Light" panose="020B0500000000000000" pitchFamily="34" charset="0"/>
                      </a:endParaRPr>
                    </a:p>
                  </a:txBody>
                  <a:tcPr marL="58624" marR="58624" marT="29312" marB="2931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1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3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5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7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8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9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a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b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c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d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e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f</a:t>
                      </a:r>
                    </a:p>
                  </a:txBody>
                  <a:tcPr marL="58624" marR="58624" marT="29312" marB="29312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55713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16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8596262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1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1931295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1077764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3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2788507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8869609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5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6344624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359984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7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9394767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8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0205210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9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64102845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a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2630113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b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8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81856297"/>
                  </a:ext>
                </a:extLst>
              </a:tr>
              <a:tr h="148204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c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5775654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d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7388175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e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7148170"/>
                  </a:ext>
                </a:extLst>
              </a:tr>
              <a:tr h="258611"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Helvetica 45 Light" panose="020B0500000000000000" pitchFamily="34" charset="0"/>
                        </a:rPr>
                        <a:t>f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6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4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2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0" dirty="0">
                          <a:latin typeface="Helvetica 45 Light" panose="020B0500000000000000" pitchFamily="34" charset="0"/>
                        </a:rPr>
                        <a:t>0</a:t>
                      </a:r>
                    </a:p>
                  </a:txBody>
                  <a:tcPr marL="58624" marR="58624" marT="29312" marB="2931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46757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0EE5DD-2597-41D1-A57D-586F094968B9}"/>
                  </a:ext>
                </a:extLst>
              </p:cNvPr>
              <p:cNvSpPr txBox="1"/>
              <p:nvPr/>
            </p:nvSpPr>
            <p:spPr>
              <a:xfrm rot="16200000">
                <a:off x="504032" y="3709814"/>
                <a:ext cx="4815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sz="1800" b="1" dirty="0">
                    <a:solidFill>
                      <a:schemeClr val="tx1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x</a:t>
                </a:r>
                <a:endParaRPr lang="fr-FR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C0EE5DD-2597-41D1-A57D-586F09496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04032" y="3709814"/>
                <a:ext cx="481519" cy="369332"/>
              </a:xfrm>
              <a:prstGeom prst="rect">
                <a:avLst/>
              </a:prstGeom>
              <a:blipFill>
                <a:blip r:embed="rId5"/>
                <a:stretch>
                  <a:fillRect l="-13333" t="-5063" r="-2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591033-55F2-412E-81B7-CBE7D41A6A5D}"/>
                  </a:ext>
                </a:extLst>
              </p:cNvPr>
              <p:cNvSpPr txBox="1"/>
              <p:nvPr/>
            </p:nvSpPr>
            <p:spPr>
              <a:xfrm>
                <a:off x="3290094" y="1276875"/>
                <a:ext cx="4815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18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𝚫</m:t>
                    </m:r>
                  </m:oMath>
                </a14:m>
                <a:r>
                  <a:rPr lang="fr-FR" b="1" dirty="0">
                    <a:latin typeface="Helvetica 55 Roman" panose="020B0500000000000000" pitchFamily="34" charset="0"/>
                  </a:rPr>
                  <a:t>y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591033-55F2-412E-81B7-CBE7D41A6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094" y="1276875"/>
                <a:ext cx="481519" cy="369332"/>
              </a:xfrm>
              <a:prstGeom prst="rect">
                <a:avLst/>
              </a:prstGeom>
              <a:blipFill>
                <a:blip r:embed="rId6"/>
                <a:stretch>
                  <a:fillRect t="-8197" r="-37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7E29AA6-627C-466F-A4A6-8466614E6800}"/>
              </a:ext>
            </a:extLst>
          </p:cNvPr>
          <p:cNvSpPr txBox="1"/>
          <p:nvPr/>
        </p:nvSpPr>
        <p:spPr>
          <a:xfrm>
            <a:off x="524388" y="736816"/>
            <a:ext cx="6118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4-bit S-box Example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AEE8F1DA-188C-4B99-9FDA-C706F3A6066E}"/>
              </a:ext>
            </a:extLst>
          </p:cNvPr>
          <p:cNvGraphicFramePr>
            <a:graphicFrameLocks noGrp="1"/>
          </p:cNvGraphicFramePr>
          <p:nvPr/>
        </p:nvGraphicFramePr>
        <p:xfrm>
          <a:off x="6852298" y="2147342"/>
          <a:ext cx="4662225" cy="6403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8025">
                  <a:extLst>
                    <a:ext uri="{9D8B030D-6E8A-4147-A177-3AD203B41FA5}">
                      <a16:colId xmlns:a16="http://schemas.microsoft.com/office/drawing/2014/main" val="216116042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2484511339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328951234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1706582913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371371518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517388687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1219372951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124137634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3283491421"/>
                    </a:ext>
                  </a:extLst>
                </a:gridCol>
              </a:tblGrid>
              <a:tr h="320182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x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0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1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2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3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4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5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6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7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33543"/>
                  </a:ext>
                </a:extLst>
              </a:tr>
              <a:tr h="320182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S[x]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e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4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d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1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2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f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b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8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9204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2D89CAD-E745-46C8-894B-16D8DF31E8FB}"/>
              </a:ext>
            </a:extLst>
          </p:cNvPr>
          <p:cNvSpPr txBox="1"/>
          <p:nvPr/>
        </p:nvSpPr>
        <p:spPr>
          <a:xfrm>
            <a:off x="6748322" y="1646207"/>
            <a:ext cx="49368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Table </a:t>
            </a:r>
            <a:r>
              <a:rPr lang="fr-FR" sz="2400" b="1" noProof="0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obtained</a:t>
            </a: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b="1" noProof="0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with</a:t>
            </a: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: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C366137F-6A82-42C7-9347-6DD0E1DFCD84}"/>
              </a:ext>
            </a:extLst>
          </p:cNvPr>
          <p:cNvGraphicFramePr>
            <a:graphicFrameLocks noGrp="1"/>
          </p:cNvGraphicFramePr>
          <p:nvPr/>
        </p:nvGraphicFramePr>
        <p:xfrm>
          <a:off x="6852298" y="2929191"/>
          <a:ext cx="4662225" cy="6403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8025">
                  <a:extLst>
                    <a:ext uri="{9D8B030D-6E8A-4147-A177-3AD203B41FA5}">
                      <a16:colId xmlns:a16="http://schemas.microsoft.com/office/drawing/2014/main" val="216116042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473063108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4194711575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4146319278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2378738392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1359926583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3012752877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105534580"/>
                    </a:ext>
                  </a:extLst>
                </a:gridCol>
                <a:gridCol w="518025">
                  <a:extLst>
                    <a:ext uri="{9D8B030D-6E8A-4147-A177-3AD203B41FA5}">
                      <a16:colId xmlns:a16="http://schemas.microsoft.com/office/drawing/2014/main" val="49140374"/>
                    </a:ext>
                  </a:extLst>
                </a:gridCol>
              </a:tblGrid>
              <a:tr h="320182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x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8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9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a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b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c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d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e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f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33543"/>
                  </a:ext>
                </a:extLst>
              </a:tr>
              <a:tr h="320182"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S[x]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3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a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6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c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5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9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0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>
                          <a:latin typeface="Helvetica 55 Roman" panose="020B0500000000000000" pitchFamily="34" charset="0"/>
                        </a:rPr>
                        <a:t>7</a:t>
                      </a:r>
                    </a:p>
                  </a:txBody>
                  <a:tcPr marL="18288" marR="1828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392043"/>
                  </a:ext>
                </a:extLst>
              </a:tr>
            </a:tbl>
          </a:graphicData>
        </a:graphic>
      </p:graphicFrame>
      <p:sp>
        <p:nvSpPr>
          <p:cNvPr id="15" name="SPN">
            <a:extLst>
              <a:ext uri="{FF2B5EF4-FFF2-40B4-BE49-F238E27FC236}">
                <a16:creationId xmlns:a16="http://schemas.microsoft.com/office/drawing/2014/main" id="{4A8CF2CC-7483-406F-952E-F7F19249FD0C}"/>
              </a:ext>
            </a:extLst>
          </p:cNvPr>
          <p:cNvSpPr txBox="1">
            <a:spLocks/>
          </p:cNvSpPr>
          <p:nvPr/>
        </p:nvSpPr>
        <p:spPr>
          <a:xfrm>
            <a:off x="504991" y="246979"/>
            <a:ext cx="1126276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Distribution Table </a:t>
            </a:r>
            <a:r>
              <a:rPr lang="fr-FR" sz="4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(DDT)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6BCA19-B436-4D91-B196-56740E14A686}"/>
              </a:ext>
            </a:extLst>
          </p:cNvPr>
          <p:cNvSpPr/>
          <p:nvPr/>
        </p:nvSpPr>
        <p:spPr>
          <a:xfrm>
            <a:off x="3681150" y="4542070"/>
            <a:ext cx="306911" cy="2540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55BDC9-B0B5-45EA-ABD1-8D018CB1D3D4}"/>
              </a:ext>
            </a:extLst>
          </p:cNvPr>
          <p:cNvCxnSpPr>
            <a:cxnSpLocks/>
            <a:stCxn id="2" idx="3"/>
            <a:endCxn id="21" idx="1"/>
          </p:cNvCxnSpPr>
          <p:nvPr/>
        </p:nvCxnSpPr>
        <p:spPr>
          <a:xfrm>
            <a:off x="3988061" y="4669115"/>
            <a:ext cx="3621364" cy="17380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6B758A-10A2-4B87-AA94-8CB8D2962019}"/>
                  </a:ext>
                </a:extLst>
              </p:cNvPr>
              <p:cNvSpPr txBox="1"/>
              <p:nvPr/>
            </p:nvSpPr>
            <p:spPr>
              <a:xfrm>
                <a:off x="7609425" y="4493211"/>
                <a:ext cx="3270205" cy="699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400" i="1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p </a:t>
                </a:r>
                <a:r>
                  <a:rPr lang="fr-FR" sz="24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(1010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fr-FR" sz="24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kumimoji="0" lang="fr-FR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:r>
                  <a:rPr lang="fr-FR" sz="24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1000</a:t>
                </a:r>
                <a:r>
                  <a:rPr kumimoji="0" lang="fr-FR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)</a:t>
                </a:r>
                <a:r>
                  <a:rPr kumimoji="0" lang="fr-FR" sz="240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fr-FR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fr-FR" sz="2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fr-FR" sz="24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Helvetica 45 Light" panose="020B0500000000000000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400" b="0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Helvetica 45 Light" panose="020B0500000000000000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fr-F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6B758A-10A2-4B87-AA94-8CB8D2962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9425" y="4493211"/>
                <a:ext cx="3270205" cy="699422"/>
              </a:xfrm>
              <a:prstGeom prst="rect">
                <a:avLst/>
              </a:prstGeom>
              <a:blipFill>
                <a:blip r:embed="rId7"/>
                <a:stretch>
                  <a:fillRect l="-186" b="-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1B94BF08-3BAA-48B5-9F0E-B6399B8315FC}"/>
              </a:ext>
            </a:extLst>
          </p:cNvPr>
          <p:cNvGrpSpPr/>
          <p:nvPr/>
        </p:nvGrpSpPr>
        <p:grpSpPr>
          <a:xfrm>
            <a:off x="7858179" y="4587105"/>
            <a:ext cx="719991" cy="1211055"/>
            <a:chOff x="7858179" y="4587105"/>
            <a:chExt cx="719991" cy="1211055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FEB5E51-4ED8-42CA-9C39-E389E4C585AE}"/>
                </a:ext>
              </a:extLst>
            </p:cNvPr>
            <p:cNvCxnSpPr>
              <a:cxnSpLocks/>
            </p:cNvCxnSpPr>
            <p:nvPr/>
          </p:nvCxnSpPr>
          <p:spPr>
            <a:xfrm>
              <a:off x="7858946" y="4587105"/>
              <a:ext cx="71845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5BE8C0-73A1-4A11-96FD-19F00F6392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8946" y="5376195"/>
              <a:ext cx="7192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1557254-C0D7-4E92-A5AE-BDCC41EF95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8946" y="5798160"/>
              <a:ext cx="7192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63586B-7358-4A56-8A2E-C905F1CE4E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58179" y="4976772"/>
              <a:ext cx="7192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0AAC31-7369-42BE-AA03-2D721940627A}"/>
              </a:ext>
            </a:extLst>
          </p:cNvPr>
          <p:cNvGrpSpPr/>
          <p:nvPr/>
        </p:nvGrpSpPr>
        <p:grpSpPr>
          <a:xfrm>
            <a:off x="9857562" y="4587105"/>
            <a:ext cx="719229" cy="1211055"/>
            <a:chOff x="9857562" y="4587105"/>
            <a:chExt cx="719229" cy="1211055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979AA1A-00D8-4551-B0B4-7A5774E943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7567" y="5798160"/>
              <a:ext cx="7192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C198892-3681-4487-B9D0-C4CFF8225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7565" y="5376195"/>
              <a:ext cx="7192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749CDA1-9451-4627-851B-9E0BB5FDA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7564" y="4976772"/>
              <a:ext cx="7192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E74D8D9-687B-443F-8FE2-1046E11052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57562" y="4587105"/>
              <a:ext cx="719224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33513F1-E5C4-41B4-8013-A8787830ADCA}"/>
              </a:ext>
            </a:extLst>
          </p:cNvPr>
          <p:cNvCxnSpPr>
            <a:cxnSpLocks/>
          </p:cNvCxnSpPr>
          <p:nvPr/>
        </p:nvCxnSpPr>
        <p:spPr>
          <a:xfrm>
            <a:off x="7856829" y="4587105"/>
            <a:ext cx="8790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22D21F0-4768-460E-B636-DA5B833DF1EB}"/>
              </a:ext>
            </a:extLst>
          </p:cNvPr>
          <p:cNvCxnSpPr>
            <a:cxnSpLocks/>
          </p:cNvCxnSpPr>
          <p:nvPr/>
        </p:nvCxnSpPr>
        <p:spPr>
          <a:xfrm>
            <a:off x="7858179" y="5376195"/>
            <a:ext cx="87903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7D2383E-3D16-4ECB-889E-78E0C28794B8}"/>
              </a:ext>
            </a:extLst>
          </p:cNvPr>
          <p:cNvCxnSpPr>
            <a:cxnSpLocks/>
          </p:cNvCxnSpPr>
          <p:nvPr/>
        </p:nvCxnSpPr>
        <p:spPr>
          <a:xfrm>
            <a:off x="9857562" y="4587105"/>
            <a:ext cx="719224" cy="35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9FD8A9A-27A2-4D3A-9493-BD99CFED7D74}"/>
              </a:ext>
            </a:extLst>
          </p:cNvPr>
          <p:cNvGrpSpPr/>
          <p:nvPr/>
        </p:nvGrpSpPr>
        <p:grpSpPr>
          <a:xfrm>
            <a:off x="8577403" y="4405960"/>
            <a:ext cx="1290067" cy="1611666"/>
            <a:chOff x="8577403" y="4405960"/>
            <a:chExt cx="1290067" cy="161166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10E9274-929B-4D62-BEEF-6E6F4EDCC0D4}"/>
                </a:ext>
              </a:extLst>
            </p:cNvPr>
            <p:cNvSpPr/>
            <p:nvPr/>
          </p:nvSpPr>
          <p:spPr>
            <a:xfrm>
              <a:off x="8577403" y="4405960"/>
              <a:ext cx="1290067" cy="1611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46" name="slide number">
              <a:extLst>
                <a:ext uri="{FF2B5EF4-FFF2-40B4-BE49-F238E27FC236}">
                  <a16:creationId xmlns:a16="http://schemas.microsoft.com/office/drawing/2014/main" id="{E182F772-7877-48CB-BCB0-A7147F8434A2}"/>
                </a:ext>
              </a:extLst>
            </p:cNvPr>
            <p:cNvSpPr txBox="1"/>
            <p:nvPr/>
          </p:nvSpPr>
          <p:spPr>
            <a:xfrm>
              <a:off x="8990149" y="4796294"/>
              <a:ext cx="45467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uLnTx/>
                  <a:uFillTx/>
                  <a:latin typeface="Helvetica 55 Roman" panose="020B0500000000000000" pitchFamily="34" charset="0"/>
                  <a:ea typeface="+mn-ea"/>
                  <a:cs typeface="Helvetica" panose="020B0604020202020204" pitchFamily="34" charset="0"/>
                </a:rPr>
                <a:t>S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05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-0.00039 -0.1217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2" grpId="0" animBg="1"/>
      <p:bldP spid="2" grpId="1" animBg="1"/>
      <p:bldP spid="21" grpId="0"/>
      <p:bldP spid="2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loria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slide number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16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29AA6-627C-466F-A4A6-8466614E6800}"/>
              </a:ext>
            </a:extLst>
          </p:cNvPr>
          <p:cNvSpPr txBox="1"/>
          <p:nvPr/>
        </p:nvSpPr>
        <p:spPr>
          <a:xfrm>
            <a:off x="524387" y="736816"/>
            <a:ext cx="95570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Looking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for the best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characteristic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5" name="SPN">
            <a:extLst>
              <a:ext uri="{FF2B5EF4-FFF2-40B4-BE49-F238E27FC236}">
                <a16:creationId xmlns:a16="http://schemas.microsoft.com/office/drawing/2014/main" id="{4A8CF2CC-7483-406F-952E-F7F19249FD0C}"/>
              </a:ext>
            </a:extLst>
          </p:cNvPr>
          <p:cNvSpPr txBox="1">
            <a:spLocks/>
          </p:cNvSpPr>
          <p:nvPr/>
        </p:nvSpPr>
        <p:spPr>
          <a:xfrm>
            <a:off x="504991" y="246979"/>
            <a:ext cx="1126276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Trail </a:t>
            </a:r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Search</a:t>
            </a:r>
            <a:endParaRPr lang="fr-FR" sz="44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F214F8-47C2-447A-A2BD-8566DADC1E9E}"/>
              </a:ext>
            </a:extLst>
          </p:cNvPr>
          <p:cNvSpPr/>
          <p:nvPr/>
        </p:nvSpPr>
        <p:spPr>
          <a:xfrm rot="16200000">
            <a:off x="2172138" y="1387675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AB173-6730-432F-B7AA-EF4EE1CE6C9F}"/>
              </a:ext>
            </a:extLst>
          </p:cNvPr>
          <p:cNvSpPr/>
          <p:nvPr/>
        </p:nvSpPr>
        <p:spPr>
          <a:xfrm rot="16200000">
            <a:off x="2172138" y="4128347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F174BC-BF40-458C-BC0A-DDFEFA5EE76D}"/>
              </a:ext>
            </a:extLst>
          </p:cNvPr>
          <p:cNvCxnSpPr>
            <a:cxnSpLocks/>
          </p:cNvCxnSpPr>
          <p:nvPr/>
        </p:nvCxnSpPr>
        <p:spPr>
          <a:xfrm>
            <a:off x="2053489" y="1582979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E1A686-1E49-4529-BDE1-CEE24A26E524}"/>
              </a:ext>
            </a:extLst>
          </p:cNvPr>
          <p:cNvCxnSpPr>
            <a:cxnSpLocks/>
          </p:cNvCxnSpPr>
          <p:nvPr/>
        </p:nvCxnSpPr>
        <p:spPr>
          <a:xfrm>
            <a:off x="2053911" y="143171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33D07B-C4EB-4983-A388-7C83EDD995F4}"/>
              </a:ext>
            </a:extLst>
          </p:cNvPr>
          <p:cNvCxnSpPr>
            <a:cxnSpLocks/>
          </p:cNvCxnSpPr>
          <p:nvPr/>
        </p:nvCxnSpPr>
        <p:spPr>
          <a:xfrm>
            <a:off x="2053489" y="174752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385EA7-CB2D-41B6-969F-1AA7403D1C4E}"/>
              </a:ext>
            </a:extLst>
          </p:cNvPr>
          <p:cNvCxnSpPr>
            <a:cxnSpLocks/>
          </p:cNvCxnSpPr>
          <p:nvPr/>
        </p:nvCxnSpPr>
        <p:spPr>
          <a:xfrm>
            <a:off x="2053487" y="188892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FD1832-AC2B-4A53-8092-7B8E963C1B41}"/>
              </a:ext>
            </a:extLst>
          </p:cNvPr>
          <p:cNvCxnSpPr>
            <a:cxnSpLocks/>
          </p:cNvCxnSpPr>
          <p:nvPr/>
        </p:nvCxnSpPr>
        <p:spPr>
          <a:xfrm>
            <a:off x="2053487" y="249852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AA50ED5-8376-46C8-B542-6762D2195B57}"/>
              </a:ext>
            </a:extLst>
          </p:cNvPr>
          <p:cNvCxnSpPr>
            <a:cxnSpLocks/>
          </p:cNvCxnSpPr>
          <p:nvPr/>
        </p:nvCxnSpPr>
        <p:spPr>
          <a:xfrm>
            <a:off x="2053909" y="234725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BC1FA8-67A1-4001-ADAB-D7B885E765E1}"/>
              </a:ext>
            </a:extLst>
          </p:cNvPr>
          <p:cNvCxnSpPr>
            <a:cxnSpLocks/>
          </p:cNvCxnSpPr>
          <p:nvPr/>
        </p:nvCxnSpPr>
        <p:spPr>
          <a:xfrm>
            <a:off x="2053487" y="266307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29305-5835-41D5-8C41-C80B60177168}"/>
              </a:ext>
            </a:extLst>
          </p:cNvPr>
          <p:cNvCxnSpPr>
            <a:cxnSpLocks/>
          </p:cNvCxnSpPr>
          <p:nvPr/>
        </p:nvCxnSpPr>
        <p:spPr>
          <a:xfrm>
            <a:off x="2053485" y="280447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37215EA-1D24-4E5B-AE86-DEE585CEBEF4}"/>
              </a:ext>
            </a:extLst>
          </p:cNvPr>
          <p:cNvCxnSpPr>
            <a:cxnSpLocks/>
          </p:cNvCxnSpPr>
          <p:nvPr/>
        </p:nvCxnSpPr>
        <p:spPr>
          <a:xfrm>
            <a:off x="2053487" y="3408342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E5EB545-2443-4D51-844F-DD6BEF050628}"/>
              </a:ext>
            </a:extLst>
          </p:cNvPr>
          <p:cNvCxnSpPr>
            <a:cxnSpLocks/>
          </p:cNvCxnSpPr>
          <p:nvPr/>
        </p:nvCxnSpPr>
        <p:spPr>
          <a:xfrm>
            <a:off x="2053909" y="325707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423296-4455-491A-9865-B7D0087FEFC5}"/>
              </a:ext>
            </a:extLst>
          </p:cNvPr>
          <p:cNvCxnSpPr>
            <a:cxnSpLocks/>
          </p:cNvCxnSpPr>
          <p:nvPr/>
        </p:nvCxnSpPr>
        <p:spPr>
          <a:xfrm>
            <a:off x="2053487" y="35728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3F6CEBF-7055-4370-89B9-A94AC206509B}"/>
              </a:ext>
            </a:extLst>
          </p:cNvPr>
          <p:cNvCxnSpPr>
            <a:cxnSpLocks/>
          </p:cNvCxnSpPr>
          <p:nvPr/>
        </p:nvCxnSpPr>
        <p:spPr>
          <a:xfrm>
            <a:off x="2053485" y="37142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C988B40-DB32-4D8B-93AD-808BD57DD948}"/>
              </a:ext>
            </a:extLst>
          </p:cNvPr>
          <p:cNvCxnSpPr>
            <a:cxnSpLocks/>
          </p:cNvCxnSpPr>
          <p:nvPr/>
        </p:nvCxnSpPr>
        <p:spPr>
          <a:xfrm>
            <a:off x="2053487" y="432613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D277C4-F75C-48E6-A4E3-98B2E6F2B157}"/>
              </a:ext>
            </a:extLst>
          </p:cNvPr>
          <p:cNvCxnSpPr>
            <a:cxnSpLocks/>
          </p:cNvCxnSpPr>
          <p:nvPr/>
        </p:nvCxnSpPr>
        <p:spPr>
          <a:xfrm>
            <a:off x="2053909" y="417486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ABE35CF-0727-4FDB-8D72-E3A0BB017326}"/>
              </a:ext>
            </a:extLst>
          </p:cNvPr>
          <p:cNvCxnSpPr>
            <a:cxnSpLocks/>
          </p:cNvCxnSpPr>
          <p:nvPr/>
        </p:nvCxnSpPr>
        <p:spPr>
          <a:xfrm>
            <a:off x="2053487" y="449068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9DFB475-30FF-4B87-A11A-5FFABCAEFA11}"/>
              </a:ext>
            </a:extLst>
          </p:cNvPr>
          <p:cNvCxnSpPr>
            <a:cxnSpLocks/>
          </p:cNvCxnSpPr>
          <p:nvPr/>
        </p:nvCxnSpPr>
        <p:spPr>
          <a:xfrm>
            <a:off x="2053485" y="463208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BA07657-DEBF-47C4-B8C4-DB40CC0CE16D}"/>
              </a:ext>
            </a:extLst>
          </p:cNvPr>
          <p:cNvCxnSpPr>
            <a:cxnSpLocks/>
          </p:cNvCxnSpPr>
          <p:nvPr/>
        </p:nvCxnSpPr>
        <p:spPr>
          <a:xfrm flipV="1">
            <a:off x="2841858" y="1429274"/>
            <a:ext cx="802036" cy="2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4175A58-A82F-43D0-895F-1B7C69BAC8AC}"/>
              </a:ext>
            </a:extLst>
          </p:cNvPr>
          <p:cNvCxnSpPr>
            <a:cxnSpLocks/>
          </p:cNvCxnSpPr>
          <p:nvPr/>
        </p:nvCxnSpPr>
        <p:spPr>
          <a:xfrm>
            <a:off x="2841853" y="1574280"/>
            <a:ext cx="802037" cy="766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82D5AF4-1483-4DCA-9E1E-B8BE000AF1D6}"/>
              </a:ext>
            </a:extLst>
          </p:cNvPr>
          <p:cNvCxnSpPr>
            <a:cxnSpLocks/>
          </p:cNvCxnSpPr>
          <p:nvPr/>
        </p:nvCxnSpPr>
        <p:spPr>
          <a:xfrm>
            <a:off x="2841431" y="1737772"/>
            <a:ext cx="802459" cy="15223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C74EB07-A38E-40B3-9465-C0293EADC8D9}"/>
              </a:ext>
            </a:extLst>
          </p:cNvPr>
          <p:cNvCxnSpPr>
            <a:cxnSpLocks/>
          </p:cNvCxnSpPr>
          <p:nvPr/>
        </p:nvCxnSpPr>
        <p:spPr>
          <a:xfrm>
            <a:off x="2841007" y="1878123"/>
            <a:ext cx="802672" cy="2291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1306CC5-FA7C-4B10-86FB-83664063CE9F}"/>
              </a:ext>
            </a:extLst>
          </p:cNvPr>
          <p:cNvCxnSpPr>
            <a:cxnSpLocks/>
          </p:cNvCxnSpPr>
          <p:nvPr/>
        </p:nvCxnSpPr>
        <p:spPr>
          <a:xfrm flipV="1">
            <a:off x="2840791" y="1577037"/>
            <a:ext cx="802888" cy="768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2B0E7C2-1119-4EE6-A032-FF612F636ECD}"/>
              </a:ext>
            </a:extLst>
          </p:cNvPr>
          <p:cNvCxnSpPr>
            <a:cxnSpLocks/>
          </p:cNvCxnSpPr>
          <p:nvPr/>
        </p:nvCxnSpPr>
        <p:spPr>
          <a:xfrm flipV="1">
            <a:off x="2840450" y="2489563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4144D51-58F2-448F-A756-C75D4446E62E}"/>
              </a:ext>
            </a:extLst>
          </p:cNvPr>
          <p:cNvCxnSpPr>
            <a:cxnSpLocks/>
          </p:cNvCxnSpPr>
          <p:nvPr/>
        </p:nvCxnSpPr>
        <p:spPr>
          <a:xfrm>
            <a:off x="2833831" y="2660166"/>
            <a:ext cx="806240" cy="7457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D52DBB3-EE7C-4098-8EE7-6EA8568D280A}"/>
              </a:ext>
            </a:extLst>
          </p:cNvPr>
          <p:cNvCxnSpPr>
            <a:cxnSpLocks/>
          </p:cNvCxnSpPr>
          <p:nvPr/>
        </p:nvCxnSpPr>
        <p:spPr>
          <a:xfrm>
            <a:off x="2846932" y="2815022"/>
            <a:ext cx="793139" cy="14855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6C1F5AE-CFAF-4409-B482-63B13B287091}"/>
              </a:ext>
            </a:extLst>
          </p:cNvPr>
          <p:cNvCxnSpPr>
            <a:cxnSpLocks/>
          </p:cNvCxnSpPr>
          <p:nvPr/>
        </p:nvCxnSpPr>
        <p:spPr>
          <a:xfrm flipV="1">
            <a:off x="2840155" y="1731030"/>
            <a:ext cx="806370" cy="1549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97544BA-E574-4DCA-91AA-3AC6FA2B3257}"/>
              </a:ext>
            </a:extLst>
          </p:cNvPr>
          <p:cNvCxnSpPr>
            <a:cxnSpLocks/>
          </p:cNvCxnSpPr>
          <p:nvPr/>
        </p:nvCxnSpPr>
        <p:spPr>
          <a:xfrm flipV="1">
            <a:off x="2840791" y="2641036"/>
            <a:ext cx="805734" cy="772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648B502-9043-4F35-BEBB-12451EA2DEB6}"/>
              </a:ext>
            </a:extLst>
          </p:cNvPr>
          <p:cNvCxnSpPr>
            <a:cxnSpLocks/>
          </p:cNvCxnSpPr>
          <p:nvPr/>
        </p:nvCxnSpPr>
        <p:spPr>
          <a:xfrm flipV="1">
            <a:off x="2840450" y="3567988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77A2E00-CA6F-44F7-87C1-437A5CAC15FD}"/>
              </a:ext>
            </a:extLst>
          </p:cNvPr>
          <p:cNvCxnSpPr>
            <a:cxnSpLocks/>
          </p:cNvCxnSpPr>
          <p:nvPr/>
        </p:nvCxnSpPr>
        <p:spPr>
          <a:xfrm>
            <a:off x="2837521" y="3704000"/>
            <a:ext cx="809004" cy="78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B1D92AE-6048-44A7-965A-299D2854B38B}"/>
              </a:ext>
            </a:extLst>
          </p:cNvPr>
          <p:cNvCxnSpPr>
            <a:cxnSpLocks/>
          </p:cNvCxnSpPr>
          <p:nvPr/>
        </p:nvCxnSpPr>
        <p:spPr>
          <a:xfrm flipV="1">
            <a:off x="2844147" y="1896992"/>
            <a:ext cx="802378" cy="2272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068BEC5-E1EA-4340-A082-D707D72D8226}"/>
              </a:ext>
            </a:extLst>
          </p:cNvPr>
          <p:cNvCxnSpPr>
            <a:cxnSpLocks/>
          </p:cNvCxnSpPr>
          <p:nvPr/>
        </p:nvCxnSpPr>
        <p:spPr>
          <a:xfrm flipV="1">
            <a:off x="2837521" y="2791320"/>
            <a:ext cx="802550" cy="1541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9E3481A-62EF-4732-AE01-FE1FDDED4A25}"/>
              </a:ext>
            </a:extLst>
          </p:cNvPr>
          <p:cNvCxnSpPr>
            <a:cxnSpLocks/>
          </p:cNvCxnSpPr>
          <p:nvPr/>
        </p:nvCxnSpPr>
        <p:spPr>
          <a:xfrm flipV="1">
            <a:off x="2841245" y="3704000"/>
            <a:ext cx="798826" cy="7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500067D-E10D-455E-95FA-ED2E4FBEC69C}"/>
              </a:ext>
            </a:extLst>
          </p:cNvPr>
          <p:cNvCxnSpPr>
            <a:cxnSpLocks/>
          </p:cNvCxnSpPr>
          <p:nvPr/>
        </p:nvCxnSpPr>
        <p:spPr>
          <a:xfrm flipV="1">
            <a:off x="2830903" y="4624717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3189A1A3-4302-4DAD-A720-E3FC77E154B4}"/>
              </a:ext>
            </a:extLst>
          </p:cNvPr>
          <p:cNvSpPr/>
          <p:nvPr/>
        </p:nvSpPr>
        <p:spPr>
          <a:xfrm rot="16200000">
            <a:off x="8587861" y="2765673"/>
            <a:ext cx="3523063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A44141-A8EA-4215-A362-6BECF2E6ECBE}"/>
              </a:ext>
            </a:extLst>
          </p:cNvPr>
          <p:cNvCxnSpPr>
            <a:cxnSpLocks/>
          </p:cNvCxnSpPr>
          <p:nvPr/>
        </p:nvCxnSpPr>
        <p:spPr>
          <a:xfrm>
            <a:off x="9264828" y="1588206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A49325F-0D81-4DA6-BD40-E68F19064F56}"/>
              </a:ext>
            </a:extLst>
          </p:cNvPr>
          <p:cNvCxnSpPr>
            <a:cxnSpLocks/>
          </p:cNvCxnSpPr>
          <p:nvPr/>
        </p:nvCxnSpPr>
        <p:spPr>
          <a:xfrm>
            <a:off x="9265250" y="143693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1839E85-A586-4542-969E-89A3EB44AA22}"/>
              </a:ext>
            </a:extLst>
          </p:cNvPr>
          <p:cNvCxnSpPr>
            <a:cxnSpLocks/>
          </p:cNvCxnSpPr>
          <p:nvPr/>
        </p:nvCxnSpPr>
        <p:spPr>
          <a:xfrm>
            <a:off x="9264828" y="175275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496BDB-B12A-4728-B902-6E0A84A11E42}"/>
              </a:ext>
            </a:extLst>
          </p:cNvPr>
          <p:cNvCxnSpPr>
            <a:cxnSpLocks/>
          </p:cNvCxnSpPr>
          <p:nvPr/>
        </p:nvCxnSpPr>
        <p:spPr>
          <a:xfrm>
            <a:off x="9264826" y="189415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982760F-E34F-40BF-8FC6-DCD32FF7360F}"/>
              </a:ext>
            </a:extLst>
          </p:cNvPr>
          <p:cNvCxnSpPr>
            <a:cxnSpLocks/>
          </p:cNvCxnSpPr>
          <p:nvPr/>
        </p:nvCxnSpPr>
        <p:spPr>
          <a:xfrm>
            <a:off x="9264826" y="250375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ED75B2-D25F-4C0B-BCA8-E5906DBDE799}"/>
              </a:ext>
            </a:extLst>
          </p:cNvPr>
          <p:cNvCxnSpPr>
            <a:cxnSpLocks/>
          </p:cNvCxnSpPr>
          <p:nvPr/>
        </p:nvCxnSpPr>
        <p:spPr>
          <a:xfrm>
            <a:off x="9265248" y="2352484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859E8A-A858-4B15-BA7F-E9111019540B}"/>
              </a:ext>
            </a:extLst>
          </p:cNvPr>
          <p:cNvCxnSpPr>
            <a:cxnSpLocks/>
          </p:cNvCxnSpPr>
          <p:nvPr/>
        </p:nvCxnSpPr>
        <p:spPr>
          <a:xfrm>
            <a:off x="9264826" y="266829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339CA28-874C-46E2-A05A-093CD8B05673}"/>
              </a:ext>
            </a:extLst>
          </p:cNvPr>
          <p:cNvCxnSpPr>
            <a:cxnSpLocks/>
          </p:cNvCxnSpPr>
          <p:nvPr/>
        </p:nvCxnSpPr>
        <p:spPr>
          <a:xfrm>
            <a:off x="9264824" y="280969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B3DCA7B-2969-4C0F-BF39-DC17495ECE1B}"/>
              </a:ext>
            </a:extLst>
          </p:cNvPr>
          <p:cNvCxnSpPr>
            <a:cxnSpLocks/>
          </p:cNvCxnSpPr>
          <p:nvPr/>
        </p:nvCxnSpPr>
        <p:spPr>
          <a:xfrm>
            <a:off x="9264826" y="3413569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B2987BC-4537-47C6-B52F-3853E6FAA03E}"/>
              </a:ext>
            </a:extLst>
          </p:cNvPr>
          <p:cNvCxnSpPr>
            <a:cxnSpLocks/>
          </p:cNvCxnSpPr>
          <p:nvPr/>
        </p:nvCxnSpPr>
        <p:spPr>
          <a:xfrm>
            <a:off x="9265248" y="3262301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902738E-E360-48C6-872E-3E5DB32A6D60}"/>
              </a:ext>
            </a:extLst>
          </p:cNvPr>
          <p:cNvCxnSpPr>
            <a:cxnSpLocks/>
          </p:cNvCxnSpPr>
          <p:nvPr/>
        </p:nvCxnSpPr>
        <p:spPr>
          <a:xfrm>
            <a:off x="9264826" y="3578115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4D0B834-918F-43BB-841A-67D045922517}"/>
              </a:ext>
            </a:extLst>
          </p:cNvPr>
          <p:cNvCxnSpPr>
            <a:cxnSpLocks/>
          </p:cNvCxnSpPr>
          <p:nvPr/>
        </p:nvCxnSpPr>
        <p:spPr>
          <a:xfrm>
            <a:off x="9264824" y="3719515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EF1D388-72CF-43D0-9B4B-E449EF7763CB}"/>
              </a:ext>
            </a:extLst>
          </p:cNvPr>
          <p:cNvCxnSpPr>
            <a:cxnSpLocks/>
          </p:cNvCxnSpPr>
          <p:nvPr/>
        </p:nvCxnSpPr>
        <p:spPr>
          <a:xfrm>
            <a:off x="9264826" y="433136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9FF4A77-7D0A-4D8A-9801-8A9FABAD9FB4}"/>
              </a:ext>
            </a:extLst>
          </p:cNvPr>
          <p:cNvCxnSpPr>
            <a:cxnSpLocks/>
          </p:cNvCxnSpPr>
          <p:nvPr/>
        </p:nvCxnSpPr>
        <p:spPr>
          <a:xfrm>
            <a:off x="9265248" y="4180094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3C4E9D7-DE2C-48AD-A306-A38575ED2E9A}"/>
              </a:ext>
            </a:extLst>
          </p:cNvPr>
          <p:cNvCxnSpPr>
            <a:cxnSpLocks/>
          </p:cNvCxnSpPr>
          <p:nvPr/>
        </p:nvCxnSpPr>
        <p:spPr>
          <a:xfrm>
            <a:off x="9264826" y="449590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212076D-98C6-4C46-892E-ED169B349181}"/>
              </a:ext>
            </a:extLst>
          </p:cNvPr>
          <p:cNvCxnSpPr>
            <a:cxnSpLocks/>
          </p:cNvCxnSpPr>
          <p:nvPr/>
        </p:nvCxnSpPr>
        <p:spPr>
          <a:xfrm>
            <a:off x="9264824" y="463730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7BB06B5-39C5-48C7-B638-76D83CC13EFD}"/>
              </a:ext>
            </a:extLst>
          </p:cNvPr>
          <p:cNvCxnSpPr>
            <a:cxnSpLocks/>
          </p:cNvCxnSpPr>
          <p:nvPr/>
        </p:nvCxnSpPr>
        <p:spPr>
          <a:xfrm>
            <a:off x="1264699" y="158430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1FE5BDA-9C3F-47FE-8EA5-5BEB6CACBC42}"/>
              </a:ext>
            </a:extLst>
          </p:cNvPr>
          <p:cNvCxnSpPr>
            <a:cxnSpLocks/>
          </p:cNvCxnSpPr>
          <p:nvPr/>
        </p:nvCxnSpPr>
        <p:spPr>
          <a:xfrm>
            <a:off x="1265121" y="143304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384CC8A-6729-45B8-872A-3A02C8B44DC6}"/>
              </a:ext>
            </a:extLst>
          </p:cNvPr>
          <p:cNvCxnSpPr>
            <a:cxnSpLocks/>
          </p:cNvCxnSpPr>
          <p:nvPr/>
        </p:nvCxnSpPr>
        <p:spPr>
          <a:xfrm>
            <a:off x="1264699" y="174885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42E1D66-F2A1-47CA-806F-CCA92FC31B41}"/>
              </a:ext>
            </a:extLst>
          </p:cNvPr>
          <p:cNvCxnSpPr>
            <a:cxnSpLocks/>
          </p:cNvCxnSpPr>
          <p:nvPr/>
        </p:nvCxnSpPr>
        <p:spPr>
          <a:xfrm>
            <a:off x="1264697" y="189025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B27D3AF-AE38-45E7-9BFE-B57ACED6DF3D}"/>
              </a:ext>
            </a:extLst>
          </p:cNvPr>
          <p:cNvCxnSpPr>
            <a:cxnSpLocks/>
          </p:cNvCxnSpPr>
          <p:nvPr/>
        </p:nvCxnSpPr>
        <p:spPr>
          <a:xfrm>
            <a:off x="1264697" y="249985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A2E941D-44A7-4B3A-94A2-44A921A68256}"/>
              </a:ext>
            </a:extLst>
          </p:cNvPr>
          <p:cNvCxnSpPr>
            <a:cxnSpLocks/>
          </p:cNvCxnSpPr>
          <p:nvPr/>
        </p:nvCxnSpPr>
        <p:spPr>
          <a:xfrm>
            <a:off x="1265119" y="234858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5352A7D-CBCA-43CC-821D-761D148C0761}"/>
              </a:ext>
            </a:extLst>
          </p:cNvPr>
          <p:cNvCxnSpPr>
            <a:cxnSpLocks/>
          </p:cNvCxnSpPr>
          <p:nvPr/>
        </p:nvCxnSpPr>
        <p:spPr>
          <a:xfrm>
            <a:off x="1264697" y="266440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1EC3D52-E00A-4787-9AA6-CE884EC4FEEE}"/>
              </a:ext>
            </a:extLst>
          </p:cNvPr>
          <p:cNvCxnSpPr>
            <a:cxnSpLocks/>
          </p:cNvCxnSpPr>
          <p:nvPr/>
        </p:nvCxnSpPr>
        <p:spPr>
          <a:xfrm>
            <a:off x="1264695" y="280580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615FFD-01DE-41C9-9D80-B2B4FB60C7E2}"/>
              </a:ext>
            </a:extLst>
          </p:cNvPr>
          <p:cNvCxnSpPr>
            <a:cxnSpLocks/>
          </p:cNvCxnSpPr>
          <p:nvPr/>
        </p:nvCxnSpPr>
        <p:spPr>
          <a:xfrm>
            <a:off x="1264697" y="340967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51086C0-CA50-4665-A75D-9F0623E9A775}"/>
              </a:ext>
            </a:extLst>
          </p:cNvPr>
          <p:cNvCxnSpPr>
            <a:cxnSpLocks/>
          </p:cNvCxnSpPr>
          <p:nvPr/>
        </p:nvCxnSpPr>
        <p:spPr>
          <a:xfrm>
            <a:off x="1265119" y="3258403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6A93DC-E167-453C-982A-398FDDE1C3EF}"/>
              </a:ext>
            </a:extLst>
          </p:cNvPr>
          <p:cNvCxnSpPr>
            <a:cxnSpLocks/>
          </p:cNvCxnSpPr>
          <p:nvPr/>
        </p:nvCxnSpPr>
        <p:spPr>
          <a:xfrm>
            <a:off x="1264697" y="357421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CEBDC5-BA87-4069-AA1D-554BFBEA91DB}"/>
              </a:ext>
            </a:extLst>
          </p:cNvPr>
          <p:cNvCxnSpPr>
            <a:cxnSpLocks/>
          </p:cNvCxnSpPr>
          <p:nvPr/>
        </p:nvCxnSpPr>
        <p:spPr>
          <a:xfrm>
            <a:off x="1264695" y="371561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7B7672-8450-4833-8968-04639B088985}"/>
              </a:ext>
            </a:extLst>
          </p:cNvPr>
          <p:cNvCxnSpPr>
            <a:cxnSpLocks/>
          </p:cNvCxnSpPr>
          <p:nvPr/>
        </p:nvCxnSpPr>
        <p:spPr>
          <a:xfrm>
            <a:off x="1264697" y="432746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CE867A-3542-49BD-8CA1-000E6162052D}"/>
              </a:ext>
            </a:extLst>
          </p:cNvPr>
          <p:cNvCxnSpPr>
            <a:cxnSpLocks/>
          </p:cNvCxnSpPr>
          <p:nvPr/>
        </p:nvCxnSpPr>
        <p:spPr>
          <a:xfrm>
            <a:off x="1265119" y="417619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1D472C5-0CB7-48BB-B228-52D2B7E8E805}"/>
              </a:ext>
            </a:extLst>
          </p:cNvPr>
          <p:cNvCxnSpPr>
            <a:cxnSpLocks/>
          </p:cNvCxnSpPr>
          <p:nvPr/>
        </p:nvCxnSpPr>
        <p:spPr>
          <a:xfrm>
            <a:off x="1264697" y="449201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569A6E4-D008-47FA-A8FF-32992B23D28B}"/>
              </a:ext>
            </a:extLst>
          </p:cNvPr>
          <p:cNvCxnSpPr>
            <a:cxnSpLocks/>
          </p:cNvCxnSpPr>
          <p:nvPr/>
        </p:nvCxnSpPr>
        <p:spPr>
          <a:xfrm>
            <a:off x="1264695" y="463341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5CF803B-5528-4A34-AB0C-048B2499D1ED}"/>
              </a:ext>
            </a:extLst>
          </p:cNvPr>
          <p:cNvCxnSpPr>
            <a:cxnSpLocks/>
          </p:cNvCxnSpPr>
          <p:nvPr/>
        </p:nvCxnSpPr>
        <p:spPr>
          <a:xfrm flipV="1">
            <a:off x="10633754" y="1440639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6A94C618-913C-4A27-B17A-CFDE716AF7C2}"/>
              </a:ext>
            </a:extLst>
          </p:cNvPr>
          <p:cNvSpPr/>
          <p:nvPr/>
        </p:nvSpPr>
        <p:spPr>
          <a:xfrm rot="16200000">
            <a:off x="4319593" y="1383800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A5149C1-0039-4A45-9078-7ED6990D6718}"/>
              </a:ext>
            </a:extLst>
          </p:cNvPr>
          <p:cNvSpPr/>
          <p:nvPr/>
        </p:nvSpPr>
        <p:spPr>
          <a:xfrm rot="16200000">
            <a:off x="4319593" y="4124472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02F3C23-53C6-4AA6-9A28-AADAA69EF29A}"/>
              </a:ext>
            </a:extLst>
          </p:cNvPr>
          <p:cNvCxnSpPr>
            <a:cxnSpLocks/>
          </p:cNvCxnSpPr>
          <p:nvPr/>
        </p:nvCxnSpPr>
        <p:spPr>
          <a:xfrm>
            <a:off x="4200944" y="157910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9530C92-E0CF-4C22-A3DD-72C965C1DB77}"/>
              </a:ext>
            </a:extLst>
          </p:cNvPr>
          <p:cNvCxnSpPr>
            <a:cxnSpLocks/>
          </p:cNvCxnSpPr>
          <p:nvPr/>
        </p:nvCxnSpPr>
        <p:spPr>
          <a:xfrm>
            <a:off x="4201366" y="142783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E13DB314-1AF5-45AB-879E-61E7E2157158}"/>
              </a:ext>
            </a:extLst>
          </p:cNvPr>
          <p:cNvCxnSpPr>
            <a:cxnSpLocks/>
          </p:cNvCxnSpPr>
          <p:nvPr/>
        </p:nvCxnSpPr>
        <p:spPr>
          <a:xfrm>
            <a:off x="4200944" y="174365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EA84671D-846A-4B9B-9BD9-D9C8B5B2DF67}"/>
              </a:ext>
            </a:extLst>
          </p:cNvPr>
          <p:cNvCxnSpPr>
            <a:cxnSpLocks/>
          </p:cNvCxnSpPr>
          <p:nvPr/>
        </p:nvCxnSpPr>
        <p:spPr>
          <a:xfrm>
            <a:off x="4200942" y="188505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72E83E3-CF57-496C-81A4-E4E1D92D83D1}"/>
              </a:ext>
            </a:extLst>
          </p:cNvPr>
          <p:cNvCxnSpPr>
            <a:cxnSpLocks/>
          </p:cNvCxnSpPr>
          <p:nvPr/>
        </p:nvCxnSpPr>
        <p:spPr>
          <a:xfrm>
            <a:off x="4200942" y="249465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27DCA4A-FB7E-4938-B527-355E103B7EE9}"/>
              </a:ext>
            </a:extLst>
          </p:cNvPr>
          <p:cNvCxnSpPr>
            <a:cxnSpLocks/>
          </p:cNvCxnSpPr>
          <p:nvPr/>
        </p:nvCxnSpPr>
        <p:spPr>
          <a:xfrm>
            <a:off x="4201364" y="2343382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3EC97B7-BC7B-44E9-9D01-6551299D7316}"/>
              </a:ext>
            </a:extLst>
          </p:cNvPr>
          <p:cNvCxnSpPr>
            <a:cxnSpLocks/>
          </p:cNvCxnSpPr>
          <p:nvPr/>
        </p:nvCxnSpPr>
        <p:spPr>
          <a:xfrm>
            <a:off x="4200942" y="265919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81A07EA-6ABF-4131-BB10-F97AF9FA83C4}"/>
              </a:ext>
            </a:extLst>
          </p:cNvPr>
          <p:cNvCxnSpPr>
            <a:cxnSpLocks/>
          </p:cNvCxnSpPr>
          <p:nvPr/>
        </p:nvCxnSpPr>
        <p:spPr>
          <a:xfrm>
            <a:off x="4200940" y="280059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E6921ECA-8625-4946-8229-F53429EC1480}"/>
              </a:ext>
            </a:extLst>
          </p:cNvPr>
          <p:cNvCxnSpPr>
            <a:cxnSpLocks/>
          </p:cNvCxnSpPr>
          <p:nvPr/>
        </p:nvCxnSpPr>
        <p:spPr>
          <a:xfrm>
            <a:off x="4200942" y="340446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103FBD97-D13C-4E9D-9A93-C1706513A86F}"/>
              </a:ext>
            </a:extLst>
          </p:cNvPr>
          <p:cNvCxnSpPr>
            <a:cxnSpLocks/>
          </p:cNvCxnSpPr>
          <p:nvPr/>
        </p:nvCxnSpPr>
        <p:spPr>
          <a:xfrm>
            <a:off x="4201364" y="3253199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6BDB19A9-EFBA-46AC-B8A4-5DB90E4D1C96}"/>
              </a:ext>
            </a:extLst>
          </p:cNvPr>
          <p:cNvCxnSpPr>
            <a:cxnSpLocks/>
          </p:cNvCxnSpPr>
          <p:nvPr/>
        </p:nvCxnSpPr>
        <p:spPr>
          <a:xfrm>
            <a:off x="4200942" y="3569013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E4127FD-EFD1-4761-B79F-17867978A97F}"/>
              </a:ext>
            </a:extLst>
          </p:cNvPr>
          <p:cNvCxnSpPr>
            <a:cxnSpLocks/>
          </p:cNvCxnSpPr>
          <p:nvPr/>
        </p:nvCxnSpPr>
        <p:spPr>
          <a:xfrm>
            <a:off x="4200940" y="3710413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9CE50BE-B44F-4435-996E-7FB74BA6A483}"/>
              </a:ext>
            </a:extLst>
          </p:cNvPr>
          <p:cNvCxnSpPr>
            <a:cxnSpLocks/>
          </p:cNvCxnSpPr>
          <p:nvPr/>
        </p:nvCxnSpPr>
        <p:spPr>
          <a:xfrm>
            <a:off x="4200942" y="432226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76AA80C-60E6-43E7-A54C-25CACC5E3940}"/>
              </a:ext>
            </a:extLst>
          </p:cNvPr>
          <p:cNvCxnSpPr>
            <a:cxnSpLocks/>
          </p:cNvCxnSpPr>
          <p:nvPr/>
        </p:nvCxnSpPr>
        <p:spPr>
          <a:xfrm>
            <a:off x="4201364" y="4170992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1A426D3E-AAD1-4471-93B2-262AA9C24946}"/>
              </a:ext>
            </a:extLst>
          </p:cNvPr>
          <p:cNvCxnSpPr>
            <a:cxnSpLocks/>
          </p:cNvCxnSpPr>
          <p:nvPr/>
        </p:nvCxnSpPr>
        <p:spPr>
          <a:xfrm>
            <a:off x="4200942" y="448680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5607D032-47EA-409C-927C-DB7F3CD06C32}"/>
              </a:ext>
            </a:extLst>
          </p:cNvPr>
          <p:cNvCxnSpPr>
            <a:cxnSpLocks/>
          </p:cNvCxnSpPr>
          <p:nvPr/>
        </p:nvCxnSpPr>
        <p:spPr>
          <a:xfrm>
            <a:off x="4200940" y="462820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1C3E21C3-39FD-4CA9-BEFA-C0FF9C3D3A69}"/>
              </a:ext>
            </a:extLst>
          </p:cNvPr>
          <p:cNvCxnSpPr>
            <a:cxnSpLocks/>
          </p:cNvCxnSpPr>
          <p:nvPr/>
        </p:nvCxnSpPr>
        <p:spPr>
          <a:xfrm flipV="1">
            <a:off x="4989313" y="1425399"/>
            <a:ext cx="802036" cy="2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F0A7D4F-B20C-47D4-AE39-FC914E4A40FB}"/>
              </a:ext>
            </a:extLst>
          </p:cNvPr>
          <p:cNvCxnSpPr>
            <a:cxnSpLocks/>
          </p:cNvCxnSpPr>
          <p:nvPr/>
        </p:nvCxnSpPr>
        <p:spPr>
          <a:xfrm>
            <a:off x="4989308" y="1570405"/>
            <a:ext cx="802037" cy="766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74B3D2ED-FFC5-440A-94BC-B53EAEA0B96B}"/>
              </a:ext>
            </a:extLst>
          </p:cNvPr>
          <p:cNvCxnSpPr>
            <a:cxnSpLocks/>
          </p:cNvCxnSpPr>
          <p:nvPr/>
        </p:nvCxnSpPr>
        <p:spPr>
          <a:xfrm>
            <a:off x="4988886" y="1733897"/>
            <a:ext cx="802459" cy="15223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8BF0154-F311-45A5-B2D9-180F355AC5DA}"/>
              </a:ext>
            </a:extLst>
          </p:cNvPr>
          <p:cNvCxnSpPr>
            <a:cxnSpLocks/>
          </p:cNvCxnSpPr>
          <p:nvPr/>
        </p:nvCxnSpPr>
        <p:spPr>
          <a:xfrm>
            <a:off x="4988462" y="1874248"/>
            <a:ext cx="802672" cy="2291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C8765EC-6298-429C-B969-FFAFBCFCFC69}"/>
              </a:ext>
            </a:extLst>
          </p:cNvPr>
          <p:cNvCxnSpPr>
            <a:cxnSpLocks/>
          </p:cNvCxnSpPr>
          <p:nvPr/>
        </p:nvCxnSpPr>
        <p:spPr>
          <a:xfrm flipV="1">
            <a:off x="4988246" y="1573162"/>
            <a:ext cx="802888" cy="768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16B00D9-588E-424C-AB99-D4589C188059}"/>
              </a:ext>
            </a:extLst>
          </p:cNvPr>
          <p:cNvCxnSpPr>
            <a:cxnSpLocks/>
          </p:cNvCxnSpPr>
          <p:nvPr/>
        </p:nvCxnSpPr>
        <p:spPr>
          <a:xfrm flipV="1">
            <a:off x="4987905" y="2485688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0EDF7808-FBF5-4EE8-80A1-857DC50967EB}"/>
              </a:ext>
            </a:extLst>
          </p:cNvPr>
          <p:cNvCxnSpPr>
            <a:cxnSpLocks/>
          </p:cNvCxnSpPr>
          <p:nvPr/>
        </p:nvCxnSpPr>
        <p:spPr>
          <a:xfrm>
            <a:off x="4981286" y="2656291"/>
            <a:ext cx="806240" cy="7457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9DB693D-46D5-4C04-99F0-62C782ABDD31}"/>
              </a:ext>
            </a:extLst>
          </p:cNvPr>
          <p:cNvCxnSpPr>
            <a:cxnSpLocks/>
          </p:cNvCxnSpPr>
          <p:nvPr/>
        </p:nvCxnSpPr>
        <p:spPr>
          <a:xfrm>
            <a:off x="4994387" y="2811147"/>
            <a:ext cx="793139" cy="14855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405F18FF-4C2E-4DC0-ADC9-B4D368614638}"/>
              </a:ext>
            </a:extLst>
          </p:cNvPr>
          <p:cNvCxnSpPr>
            <a:cxnSpLocks/>
          </p:cNvCxnSpPr>
          <p:nvPr/>
        </p:nvCxnSpPr>
        <p:spPr>
          <a:xfrm flipV="1">
            <a:off x="4987610" y="1727155"/>
            <a:ext cx="806370" cy="1549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109A7E8-063E-46B2-A606-530752F392CD}"/>
              </a:ext>
            </a:extLst>
          </p:cNvPr>
          <p:cNvCxnSpPr>
            <a:cxnSpLocks/>
          </p:cNvCxnSpPr>
          <p:nvPr/>
        </p:nvCxnSpPr>
        <p:spPr>
          <a:xfrm flipV="1">
            <a:off x="4988246" y="2637161"/>
            <a:ext cx="805734" cy="772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392DCD6-D886-4F41-A3CC-22611572050F}"/>
              </a:ext>
            </a:extLst>
          </p:cNvPr>
          <p:cNvCxnSpPr>
            <a:cxnSpLocks/>
          </p:cNvCxnSpPr>
          <p:nvPr/>
        </p:nvCxnSpPr>
        <p:spPr>
          <a:xfrm flipV="1">
            <a:off x="4987905" y="3564113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1023DC8-F1ED-42CF-8DCA-AE716468F47E}"/>
              </a:ext>
            </a:extLst>
          </p:cNvPr>
          <p:cNvCxnSpPr>
            <a:cxnSpLocks/>
          </p:cNvCxnSpPr>
          <p:nvPr/>
        </p:nvCxnSpPr>
        <p:spPr>
          <a:xfrm>
            <a:off x="4984976" y="3700125"/>
            <a:ext cx="809004" cy="78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32EDE89F-D75F-4F53-B314-B9A559096C4F}"/>
              </a:ext>
            </a:extLst>
          </p:cNvPr>
          <p:cNvCxnSpPr>
            <a:cxnSpLocks/>
          </p:cNvCxnSpPr>
          <p:nvPr/>
        </p:nvCxnSpPr>
        <p:spPr>
          <a:xfrm flipV="1">
            <a:off x="4991602" y="1893117"/>
            <a:ext cx="802378" cy="2272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00C668EA-44C3-44E2-ABF8-B4D2BE262327}"/>
              </a:ext>
            </a:extLst>
          </p:cNvPr>
          <p:cNvCxnSpPr>
            <a:cxnSpLocks/>
          </p:cNvCxnSpPr>
          <p:nvPr/>
        </p:nvCxnSpPr>
        <p:spPr>
          <a:xfrm flipV="1">
            <a:off x="4984976" y="2787445"/>
            <a:ext cx="802550" cy="1541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57C479A9-36D1-4C3B-8D9C-1392716D6C71}"/>
              </a:ext>
            </a:extLst>
          </p:cNvPr>
          <p:cNvCxnSpPr>
            <a:cxnSpLocks/>
          </p:cNvCxnSpPr>
          <p:nvPr/>
        </p:nvCxnSpPr>
        <p:spPr>
          <a:xfrm flipV="1">
            <a:off x="4988700" y="3700125"/>
            <a:ext cx="798826" cy="7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9391844-88CA-4D71-856A-2FD3238DC5AB}"/>
              </a:ext>
            </a:extLst>
          </p:cNvPr>
          <p:cNvCxnSpPr>
            <a:cxnSpLocks/>
          </p:cNvCxnSpPr>
          <p:nvPr/>
        </p:nvCxnSpPr>
        <p:spPr>
          <a:xfrm flipV="1">
            <a:off x="4978358" y="4620842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ECE259D-053E-4998-9AD1-3F3B811B0977}"/>
              </a:ext>
            </a:extLst>
          </p:cNvPr>
          <p:cNvSpPr/>
          <p:nvPr/>
        </p:nvSpPr>
        <p:spPr>
          <a:xfrm rot="16200000">
            <a:off x="6464715" y="1395339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5A159564-8CCB-4F7E-8A91-3455B0DCF3FE}"/>
              </a:ext>
            </a:extLst>
          </p:cNvPr>
          <p:cNvSpPr/>
          <p:nvPr/>
        </p:nvSpPr>
        <p:spPr>
          <a:xfrm rot="16200000">
            <a:off x="6464715" y="4136011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E5D8F3E5-D7F0-4911-BB47-1BA149E0D8F3}"/>
              </a:ext>
            </a:extLst>
          </p:cNvPr>
          <p:cNvCxnSpPr>
            <a:cxnSpLocks/>
          </p:cNvCxnSpPr>
          <p:nvPr/>
        </p:nvCxnSpPr>
        <p:spPr>
          <a:xfrm>
            <a:off x="6346066" y="1590643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5871D67-BBC4-469E-A778-4DBF58F9651D}"/>
              </a:ext>
            </a:extLst>
          </p:cNvPr>
          <p:cNvCxnSpPr>
            <a:cxnSpLocks/>
          </p:cNvCxnSpPr>
          <p:nvPr/>
        </p:nvCxnSpPr>
        <p:spPr>
          <a:xfrm>
            <a:off x="6346488" y="143937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0B9C2AD2-7053-4F43-8BDE-B7AEC60E36AD}"/>
              </a:ext>
            </a:extLst>
          </p:cNvPr>
          <p:cNvCxnSpPr>
            <a:cxnSpLocks/>
          </p:cNvCxnSpPr>
          <p:nvPr/>
        </p:nvCxnSpPr>
        <p:spPr>
          <a:xfrm>
            <a:off x="6346066" y="1755189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7DF218D-AF53-4978-A851-AD0A0BCD00AD}"/>
              </a:ext>
            </a:extLst>
          </p:cNvPr>
          <p:cNvCxnSpPr>
            <a:cxnSpLocks/>
          </p:cNvCxnSpPr>
          <p:nvPr/>
        </p:nvCxnSpPr>
        <p:spPr>
          <a:xfrm>
            <a:off x="6346064" y="1896589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F8FC3D4-B5BD-45FF-AF39-748DD607C45E}"/>
              </a:ext>
            </a:extLst>
          </p:cNvPr>
          <p:cNvCxnSpPr>
            <a:cxnSpLocks/>
          </p:cNvCxnSpPr>
          <p:nvPr/>
        </p:nvCxnSpPr>
        <p:spPr>
          <a:xfrm>
            <a:off x="6346064" y="2506189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8BEE3C1-C40E-48DE-8FC4-0E62BC620D42}"/>
              </a:ext>
            </a:extLst>
          </p:cNvPr>
          <p:cNvCxnSpPr>
            <a:cxnSpLocks/>
          </p:cNvCxnSpPr>
          <p:nvPr/>
        </p:nvCxnSpPr>
        <p:spPr>
          <a:xfrm>
            <a:off x="6346486" y="235492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C88BFBD4-B5CA-48E4-840A-4EAD4E0C093B}"/>
              </a:ext>
            </a:extLst>
          </p:cNvPr>
          <p:cNvCxnSpPr>
            <a:cxnSpLocks/>
          </p:cNvCxnSpPr>
          <p:nvPr/>
        </p:nvCxnSpPr>
        <p:spPr>
          <a:xfrm>
            <a:off x="6346064" y="267073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F553B636-87D8-48E2-9A3E-BF8AF9305640}"/>
              </a:ext>
            </a:extLst>
          </p:cNvPr>
          <p:cNvCxnSpPr>
            <a:cxnSpLocks/>
          </p:cNvCxnSpPr>
          <p:nvPr/>
        </p:nvCxnSpPr>
        <p:spPr>
          <a:xfrm>
            <a:off x="6346062" y="281213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22ED29F-EF0F-4C84-BA01-52DBBD2A8865}"/>
              </a:ext>
            </a:extLst>
          </p:cNvPr>
          <p:cNvCxnSpPr>
            <a:cxnSpLocks/>
          </p:cNvCxnSpPr>
          <p:nvPr/>
        </p:nvCxnSpPr>
        <p:spPr>
          <a:xfrm>
            <a:off x="6346064" y="341600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58C0AE9E-C528-48C8-99C3-AF3399BB5F22}"/>
              </a:ext>
            </a:extLst>
          </p:cNvPr>
          <p:cNvCxnSpPr>
            <a:cxnSpLocks/>
          </p:cNvCxnSpPr>
          <p:nvPr/>
        </p:nvCxnSpPr>
        <p:spPr>
          <a:xfrm>
            <a:off x="6346486" y="326473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C2F995CF-50DB-47A4-83F8-602F42691495}"/>
              </a:ext>
            </a:extLst>
          </p:cNvPr>
          <p:cNvCxnSpPr>
            <a:cxnSpLocks/>
          </p:cNvCxnSpPr>
          <p:nvPr/>
        </p:nvCxnSpPr>
        <p:spPr>
          <a:xfrm>
            <a:off x="6346064" y="3580552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04AA17FF-6502-460D-9822-2042531BE506}"/>
              </a:ext>
            </a:extLst>
          </p:cNvPr>
          <p:cNvCxnSpPr>
            <a:cxnSpLocks/>
          </p:cNvCxnSpPr>
          <p:nvPr/>
        </p:nvCxnSpPr>
        <p:spPr>
          <a:xfrm>
            <a:off x="6346062" y="3721952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C780445-0DF0-420B-BB1D-BFEFF2CDBEED}"/>
              </a:ext>
            </a:extLst>
          </p:cNvPr>
          <p:cNvCxnSpPr>
            <a:cxnSpLocks/>
          </p:cNvCxnSpPr>
          <p:nvPr/>
        </p:nvCxnSpPr>
        <p:spPr>
          <a:xfrm>
            <a:off x="6346064" y="4333799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DAF55983-608F-4896-81A1-93B90BF327E6}"/>
              </a:ext>
            </a:extLst>
          </p:cNvPr>
          <p:cNvCxnSpPr>
            <a:cxnSpLocks/>
          </p:cNvCxnSpPr>
          <p:nvPr/>
        </p:nvCxnSpPr>
        <p:spPr>
          <a:xfrm>
            <a:off x="6346486" y="418253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4444BB81-37C7-46C1-A1E3-C09FA1CDA94D}"/>
              </a:ext>
            </a:extLst>
          </p:cNvPr>
          <p:cNvCxnSpPr>
            <a:cxnSpLocks/>
          </p:cNvCxnSpPr>
          <p:nvPr/>
        </p:nvCxnSpPr>
        <p:spPr>
          <a:xfrm>
            <a:off x="6346064" y="449834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3ADDB4A8-7C26-446F-90AF-E7F98DE03CA6}"/>
              </a:ext>
            </a:extLst>
          </p:cNvPr>
          <p:cNvCxnSpPr>
            <a:cxnSpLocks/>
          </p:cNvCxnSpPr>
          <p:nvPr/>
        </p:nvCxnSpPr>
        <p:spPr>
          <a:xfrm>
            <a:off x="6346062" y="463974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B4026BE-DB94-43D5-B078-A441C98F2AA9}"/>
              </a:ext>
            </a:extLst>
          </p:cNvPr>
          <p:cNvCxnSpPr>
            <a:cxnSpLocks/>
          </p:cNvCxnSpPr>
          <p:nvPr/>
        </p:nvCxnSpPr>
        <p:spPr>
          <a:xfrm flipV="1">
            <a:off x="7134435" y="1436938"/>
            <a:ext cx="802036" cy="24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B75AFFF3-4296-417B-8688-024BC8D39BBA}"/>
              </a:ext>
            </a:extLst>
          </p:cNvPr>
          <p:cNvCxnSpPr>
            <a:cxnSpLocks/>
          </p:cNvCxnSpPr>
          <p:nvPr/>
        </p:nvCxnSpPr>
        <p:spPr>
          <a:xfrm>
            <a:off x="7134430" y="1581944"/>
            <a:ext cx="802037" cy="7661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C5241CDA-E13B-43D0-8A91-3B27F9D9477F}"/>
              </a:ext>
            </a:extLst>
          </p:cNvPr>
          <p:cNvCxnSpPr>
            <a:cxnSpLocks/>
          </p:cNvCxnSpPr>
          <p:nvPr/>
        </p:nvCxnSpPr>
        <p:spPr>
          <a:xfrm>
            <a:off x="7134008" y="1745436"/>
            <a:ext cx="802459" cy="15223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2A6050B-20EB-4CB4-AAED-4F4D33C2648C}"/>
              </a:ext>
            </a:extLst>
          </p:cNvPr>
          <p:cNvCxnSpPr>
            <a:cxnSpLocks/>
          </p:cNvCxnSpPr>
          <p:nvPr/>
        </p:nvCxnSpPr>
        <p:spPr>
          <a:xfrm>
            <a:off x="7133584" y="1885787"/>
            <a:ext cx="802672" cy="2291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C77D3C0A-588F-4978-9455-4CE2776CD7F5}"/>
              </a:ext>
            </a:extLst>
          </p:cNvPr>
          <p:cNvCxnSpPr>
            <a:cxnSpLocks/>
          </p:cNvCxnSpPr>
          <p:nvPr/>
        </p:nvCxnSpPr>
        <p:spPr>
          <a:xfrm flipV="1">
            <a:off x="7133368" y="1584701"/>
            <a:ext cx="802888" cy="7683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5568EE67-96E7-45D7-AEDE-604D4B329631}"/>
              </a:ext>
            </a:extLst>
          </p:cNvPr>
          <p:cNvCxnSpPr>
            <a:cxnSpLocks/>
          </p:cNvCxnSpPr>
          <p:nvPr/>
        </p:nvCxnSpPr>
        <p:spPr>
          <a:xfrm flipV="1">
            <a:off x="7133027" y="2497227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DD3AA2A0-6280-4ED7-919E-275436211A30}"/>
              </a:ext>
            </a:extLst>
          </p:cNvPr>
          <p:cNvCxnSpPr>
            <a:cxnSpLocks/>
          </p:cNvCxnSpPr>
          <p:nvPr/>
        </p:nvCxnSpPr>
        <p:spPr>
          <a:xfrm>
            <a:off x="7126408" y="2667830"/>
            <a:ext cx="806240" cy="7457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FA1AFE74-F724-48FF-B342-4C8A6D9931C2}"/>
              </a:ext>
            </a:extLst>
          </p:cNvPr>
          <p:cNvCxnSpPr>
            <a:cxnSpLocks/>
          </p:cNvCxnSpPr>
          <p:nvPr/>
        </p:nvCxnSpPr>
        <p:spPr>
          <a:xfrm>
            <a:off x="7139509" y="2822686"/>
            <a:ext cx="793139" cy="14855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0C67BEB4-BEBA-4A72-AF99-B946B96F57C8}"/>
              </a:ext>
            </a:extLst>
          </p:cNvPr>
          <p:cNvCxnSpPr>
            <a:cxnSpLocks/>
          </p:cNvCxnSpPr>
          <p:nvPr/>
        </p:nvCxnSpPr>
        <p:spPr>
          <a:xfrm flipV="1">
            <a:off x="7132732" y="1738694"/>
            <a:ext cx="806370" cy="15497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C76E54EA-65BF-49E9-AA3A-45B5087382EB}"/>
              </a:ext>
            </a:extLst>
          </p:cNvPr>
          <p:cNvCxnSpPr>
            <a:cxnSpLocks/>
          </p:cNvCxnSpPr>
          <p:nvPr/>
        </p:nvCxnSpPr>
        <p:spPr>
          <a:xfrm flipV="1">
            <a:off x="7133368" y="2648700"/>
            <a:ext cx="805734" cy="7726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4D9531E-A6B6-43E7-BA9C-C6756EAB6DC0}"/>
              </a:ext>
            </a:extLst>
          </p:cNvPr>
          <p:cNvCxnSpPr>
            <a:cxnSpLocks/>
          </p:cNvCxnSpPr>
          <p:nvPr/>
        </p:nvCxnSpPr>
        <p:spPr>
          <a:xfrm flipV="1">
            <a:off x="7133027" y="3575652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5E3F566F-A90B-42DF-9CB5-B20F41A1D028}"/>
              </a:ext>
            </a:extLst>
          </p:cNvPr>
          <p:cNvCxnSpPr>
            <a:cxnSpLocks/>
          </p:cNvCxnSpPr>
          <p:nvPr/>
        </p:nvCxnSpPr>
        <p:spPr>
          <a:xfrm>
            <a:off x="7130098" y="3711664"/>
            <a:ext cx="809004" cy="7833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DCE455D8-DD55-4814-A80B-82140D4C7370}"/>
              </a:ext>
            </a:extLst>
          </p:cNvPr>
          <p:cNvCxnSpPr>
            <a:cxnSpLocks/>
          </p:cNvCxnSpPr>
          <p:nvPr/>
        </p:nvCxnSpPr>
        <p:spPr>
          <a:xfrm flipV="1">
            <a:off x="7136724" y="1904656"/>
            <a:ext cx="802378" cy="2272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A4DA913C-129C-4519-BB23-EAE329DA2736}"/>
              </a:ext>
            </a:extLst>
          </p:cNvPr>
          <p:cNvCxnSpPr>
            <a:cxnSpLocks/>
          </p:cNvCxnSpPr>
          <p:nvPr/>
        </p:nvCxnSpPr>
        <p:spPr>
          <a:xfrm flipV="1">
            <a:off x="7130098" y="2798984"/>
            <a:ext cx="802550" cy="15414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4E0C85A3-4710-409E-A08D-E402D77CD173}"/>
              </a:ext>
            </a:extLst>
          </p:cNvPr>
          <p:cNvCxnSpPr>
            <a:cxnSpLocks/>
          </p:cNvCxnSpPr>
          <p:nvPr/>
        </p:nvCxnSpPr>
        <p:spPr>
          <a:xfrm flipV="1">
            <a:off x="7133822" y="3711664"/>
            <a:ext cx="798826" cy="795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0262DD7C-2A4A-4769-ABEB-354BE3422298}"/>
              </a:ext>
            </a:extLst>
          </p:cNvPr>
          <p:cNvCxnSpPr>
            <a:cxnSpLocks/>
          </p:cNvCxnSpPr>
          <p:nvPr/>
        </p:nvCxnSpPr>
        <p:spPr>
          <a:xfrm flipV="1">
            <a:off x="7123480" y="4632381"/>
            <a:ext cx="816164" cy="32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6215C62-6543-41CA-B6B0-277FDC0A732E}"/>
              </a:ext>
            </a:extLst>
          </p:cNvPr>
          <p:cNvCxnSpPr>
            <a:cxnSpLocks/>
          </p:cNvCxnSpPr>
          <p:nvPr/>
        </p:nvCxnSpPr>
        <p:spPr>
          <a:xfrm>
            <a:off x="8481638" y="1590642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0F6BB56-5C36-4522-AE30-3ED3F762EAB3}"/>
              </a:ext>
            </a:extLst>
          </p:cNvPr>
          <p:cNvCxnSpPr>
            <a:cxnSpLocks/>
          </p:cNvCxnSpPr>
          <p:nvPr/>
        </p:nvCxnSpPr>
        <p:spPr>
          <a:xfrm>
            <a:off x="8482060" y="143937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E4BFEE7-CC3A-43E0-8BD3-DD2EA1057932}"/>
              </a:ext>
            </a:extLst>
          </p:cNvPr>
          <p:cNvCxnSpPr>
            <a:cxnSpLocks/>
          </p:cNvCxnSpPr>
          <p:nvPr/>
        </p:nvCxnSpPr>
        <p:spPr>
          <a:xfrm>
            <a:off x="8481638" y="17551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499D701-B2EB-4739-827F-90F058824927}"/>
              </a:ext>
            </a:extLst>
          </p:cNvPr>
          <p:cNvCxnSpPr>
            <a:cxnSpLocks/>
          </p:cNvCxnSpPr>
          <p:nvPr/>
        </p:nvCxnSpPr>
        <p:spPr>
          <a:xfrm>
            <a:off x="8481636" y="18965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B52AF6FD-06E7-43ED-A209-82437C2807E6}"/>
              </a:ext>
            </a:extLst>
          </p:cNvPr>
          <p:cNvCxnSpPr>
            <a:cxnSpLocks/>
          </p:cNvCxnSpPr>
          <p:nvPr/>
        </p:nvCxnSpPr>
        <p:spPr>
          <a:xfrm>
            <a:off x="8481636" y="25061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AECEC29-3100-4921-B0D8-59B4E0A1EA4D}"/>
              </a:ext>
            </a:extLst>
          </p:cNvPr>
          <p:cNvCxnSpPr>
            <a:cxnSpLocks/>
          </p:cNvCxnSpPr>
          <p:nvPr/>
        </p:nvCxnSpPr>
        <p:spPr>
          <a:xfrm>
            <a:off x="8482058" y="235492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F80DE8C-60D5-4EC4-885A-D8BD2F8FBE4E}"/>
              </a:ext>
            </a:extLst>
          </p:cNvPr>
          <p:cNvCxnSpPr>
            <a:cxnSpLocks/>
          </p:cNvCxnSpPr>
          <p:nvPr/>
        </p:nvCxnSpPr>
        <p:spPr>
          <a:xfrm>
            <a:off x="8481636" y="267073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45C3C3E-14A5-4AD8-AEA7-5EC9CA0E15DD}"/>
              </a:ext>
            </a:extLst>
          </p:cNvPr>
          <p:cNvCxnSpPr>
            <a:cxnSpLocks/>
          </p:cNvCxnSpPr>
          <p:nvPr/>
        </p:nvCxnSpPr>
        <p:spPr>
          <a:xfrm>
            <a:off x="8481634" y="281213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9E0A95F-2A82-4F22-B4EB-208B53A51101}"/>
              </a:ext>
            </a:extLst>
          </p:cNvPr>
          <p:cNvCxnSpPr>
            <a:cxnSpLocks/>
          </p:cNvCxnSpPr>
          <p:nvPr/>
        </p:nvCxnSpPr>
        <p:spPr>
          <a:xfrm>
            <a:off x="8481636" y="341600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340207A2-5E19-48A5-B954-B98B1FF9CF2E}"/>
              </a:ext>
            </a:extLst>
          </p:cNvPr>
          <p:cNvCxnSpPr>
            <a:cxnSpLocks/>
          </p:cNvCxnSpPr>
          <p:nvPr/>
        </p:nvCxnSpPr>
        <p:spPr>
          <a:xfrm>
            <a:off x="8482058" y="326473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AA141A80-B799-4E73-ACD2-C46EC4829E69}"/>
              </a:ext>
            </a:extLst>
          </p:cNvPr>
          <p:cNvCxnSpPr>
            <a:cxnSpLocks/>
          </p:cNvCxnSpPr>
          <p:nvPr/>
        </p:nvCxnSpPr>
        <p:spPr>
          <a:xfrm>
            <a:off x="8481636" y="358055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536F1FE-0117-4444-B0A5-1765C809CB99}"/>
              </a:ext>
            </a:extLst>
          </p:cNvPr>
          <p:cNvCxnSpPr>
            <a:cxnSpLocks/>
          </p:cNvCxnSpPr>
          <p:nvPr/>
        </p:nvCxnSpPr>
        <p:spPr>
          <a:xfrm>
            <a:off x="8481634" y="372195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9FC9628-DFEF-450C-B800-B9E87F52B1DD}"/>
              </a:ext>
            </a:extLst>
          </p:cNvPr>
          <p:cNvCxnSpPr>
            <a:cxnSpLocks/>
          </p:cNvCxnSpPr>
          <p:nvPr/>
        </p:nvCxnSpPr>
        <p:spPr>
          <a:xfrm>
            <a:off x="8481636" y="433379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C30300D4-ECE7-4341-9061-5FD8CF6F8D45}"/>
              </a:ext>
            </a:extLst>
          </p:cNvPr>
          <p:cNvCxnSpPr>
            <a:cxnSpLocks/>
          </p:cNvCxnSpPr>
          <p:nvPr/>
        </p:nvCxnSpPr>
        <p:spPr>
          <a:xfrm>
            <a:off x="8482058" y="418253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4D64B474-F7A7-4C8B-A65F-03E46C024DB9}"/>
              </a:ext>
            </a:extLst>
          </p:cNvPr>
          <p:cNvCxnSpPr>
            <a:cxnSpLocks/>
          </p:cNvCxnSpPr>
          <p:nvPr/>
        </p:nvCxnSpPr>
        <p:spPr>
          <a:xfrm>
            <a:off x="8481636" y="449834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74E8063-8DD9-43D9-8FFB-5972A7534353}"/>
              </a:ext>
            </a:extLst>
          </p:cNvPr>
          <p:cNvCxnSpPr>
            <a:cxnSpLocks/>
          </p:cNvCxnSpPr>
          <p:nvPr/>
        </p:nvCxnSpPr>
        <p:spPr>
          <a:xfrm>
            <a:off x="8481634" y="463974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0198F5D9-7876-4B6B-AC24-9C2D1300513C}"/>
              </a:ext>
            </a:extLst>
          </p:cNvPr>
          <p:cNvCxnSpPr>
            <a:cxnSpLocks/>
          </p:cNvCxnSpPr>
          <p:nvPr/>
        </p:nvCxnSpPr>
        <p:spPr>
          <a:xfrm flipV="1">
            <a:off x="10627491" y="1585709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EAE85EFD-CA6D-4EC9-B7DC-47CD83C64E6D}"/>
              </a:ext>
            </a:extLst>
          </p:cNvPr>
          <p:cNvCxnSpPr>
            <a:cxnSpLocks/>
          </p:cNvCxnSpPr>
          <p:nvPr/>
        </p:nvCxnSpPr>
        <p:spPr>
          <a:xfrm flipV="1">
            <a:off x="10627491" y="1752395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40622AE-71F2-475A-873E-E8FC121A7702}"/>
              </a:ext>
            </a:extLst>
          </p:cNvPr>
          <p:cNvCxnSpPr>
            <a:cxnSpLocks/>
          </p:cNvCxnSpPr>
          <p:nvPr/>
        </p:nvCxnSpPr>
        <p:spPr>
          <a:xfrm flipV="1">
            <a:off x="10627491" y="1893923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0B4A9F00-DEE4-4957-921D-9452704E0C1F}"/>
              </a:ext>
            </a:extLst>
          </p:cNvPr>
          <p:cNvCxnSpPr>
            <a:cxnSpLocks/>
          </p:cNvCxnSpPr>
          <p:nvPr/>
        </p:nvCxnSpPr>
        <p:spPr>
          <a:xfrm flipV="1">
            <a:off x="10646319" y="2352913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8EAC3126-431B-4D35-8556-DA460AF1A822}"/>
              </a:ext>
            </a:extLst>
          </p:cNvPr>
          <p:cNvCxnSpPr>
            <a:cxnSpLocks/>
          </p:cNvCxnSpPr>
          <p:nvPr/>
        </p:nvCxnSpPr>
        <p:spPr>
          <a:xfrm flipV="1">
            <a:off x="10643231" y="2502328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4796382-9B2D-4530-A3E8-74206D6F7919}"/>
              </a:ext>
            </a:extLst>
          </p:cNvPr>
          <p:cNvCxnSpPr>
            <a:cxnSpLocks/>
          </p:cNvCxnSpPr>
          <p:nvPr/>
        </p:nvCxnSpPr>
        <p:spPr>
          <a:xfrm flipV="1">
            <a:off x="10637542" y="2666338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A342794-1750-4E48-B11E-BE8134FA3BFF}"/>
              </a:ext>
            </a:extLst>
          </p:cNvPr>
          <p:cNvCxnSpPr>
            <a:cxnSpLocks/>
          </p:cNvCxnSpPr>
          <p:nvPr/>
        </p:nvCxnSpPr>
        <p:spPr>
          <a:xfrm flipV="1">
            <a:off x="10636075" y="2807577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0D7D3AA3-8038-43E0-8A47-04D5F46938DF}"/>
              </a:ext>
            </a:extLst>
          </p:cNvPr>
          <p:cNvCxnSpPr>
            <a:cxnSpLocks/>
          </p:cNvCxnSpPr>
          <p:nvPr/>
        </p:nvCxnSpPr>
        <p:spPr>
          <a:xfrm flipV="1">
            <a:off x="10637542" y="3256983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D0CD979-9CEA-4D12-8146-B7D8E316484E}"/>
              </a:ext>
            </a:extLst>
          </p:cNvPr>
          <p:cNvCxnSpPr>
            <a:cxnSpLocks/>
          </p:cNvCxnSpPr>
          <p:nvPr/>
        </p:nvCxnSpPr>
        <p:spPr>
          <a:xfrm flipV="1">
            <a:off x="10633754" y="3414272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02C1CA9C-52F0-4501-A2FB-F024B3EA7BAC}"/>
              </a:ext>
            </a:extLst>
          </p:cNvPr>
          <p:cNvCxnSpPr>
            <a:cxnSpLocks/>
          </p:cNvCxnSpPr>
          <p:nvPr/>
        </p:nvCxnSpPr>
        <p:spPr>
          <a:xfrm flipV="1">
            <a:off x="10643231" y="3577720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AAF4CF8-09F0-480F-993E-3DBE942D538A}"/>
              </a:ext>
            </a:extLst>
          </p:cNvPr>
          <p:cNvCxnSpPr>
            <a:cxnSpLocks/>
          </p:cNvCxnSpPr>
          <p:nvPr/>
        </p:nvCxnSpPr>
        <p:spPr>
          <a:xfrm flipV="1">
            <a:off x="10641564" y="3721605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4CE9CD9A-44AD-400A-87A7-4E3DB3B893FC}"/>
              </a:ext>
            </a:extLst>
          </p:cNvPr>
          <p:cNvCxnSpPr>
            <a:cxnSpLocks/>
          </p:cNvCxnSpPr>
          <p:nvPr/>
        </p:nvCxnSpPr>
        <p:spPr>
          <a:xfrm flipV="1">
            <a:off x="10641564" y="4178432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CF63E6A-9694-4A1E-86C7-168FCF157E8A}"/>
              </a:ext>
            </a:extLst>
          </p:cNvPr>
          <p:cNvCxnSpPr>
            <a:cxnSpLocks/>
          </p:cNvCxnSpPr>
          <p:nvPr/>
        </p:nvCxnSpPr>
        <p:spPr>
          <a:xfrm flipV="1">
            <a:off x="10641564" y="4329317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6EA0356C-3DA4-4786-A04F-3C137737C23E}"/>
              </a:ext>
            </a:extLst>
          </p:cNvPr>
          <p:cNvCxnSpPr>
            <a:cxnSpLocks/>
          </p:cNvCxnSpPr>
          <p:nvPr/>
        </p:nvCxnSpPr>
        <p:spPr>
          <a:xfrm flipV="1">
            <a:off x="10643644" y="4493011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5" name="Straight Connector 754">
            <a:extLst>
              <a:ext uri="{FF2B5EF4-FFF2-40B4-BE49-F238E27FC236}">
                <a16:creationId xmlns:a16="http://schemas.microsoft.com/office/drawing/2014/main" id="{52B0ABD9-05A6-4E3D-BCAB-67C1160B129B}"/>
              </a:ext>
            </a:extLst>
          </p:cNvPr>
          <p:cNvCxnSpPr>
            <a:cxnSpLocks/>
          </p:cNvCxnSpPr>
          <p:nvPr/>
        </p:nvCxnSpPr>
        <p:spPr>
          <a:xfrm>
            <a:off x="1264695" y="2802300"/>
            <a:ext cx="106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27E98693-99D5-4951-BED1-5D834C92BAEE}"/>
              </a:ext>
            </a:extLst>
          </p:cNvPr>
          <p:cNvCxnSpPr>
            <a:cxnSpLocks/>
          </p:cNvCxnSpPr>
          <p:nvPr/>
        </p:nvCxnSpPr>
        <p:spPr>
          <a:xfrm flipV="1">
            <a:off x="10639233" y="4637308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7" name="Straight Connector 766">
            <a:extLst>
              <a:ext uri="{FF2B5EF4-FFF2-40B4-BE49-F238E27FC236}">
                <a16:creationId xmlns:a16="http://schemas.microsoft.com/office/drawing/2014/main" id="{13F9A73B-B3F0-4A7B-A556-861A23873927}"/>
              </a:ext>
            </a:extLst>
          </p:cNvPr>
          <p:cNvCxnSpPr>
            <a:cxnSpLocks/>
          </p:cNvCxnSpPr>
          <p:nvPr/>
        </p:nvCxnSpPr>
        <p:spPr>
          <a:xfrm>
            <a:off x="1264695" y="2663269"/>
            <a:ext cx="106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8" name="Straight Connector 767">
            <a:extLst>
              <a:ext uri="{FF2B5EF4-FFF2-40B4-BE49-F238E27FC236}">
                <a16:creationId xmlns:a16="http://schemas.microsoft.com/office/drawing/2014/main" id="{E044FAE7-8B61-46EF-A672-56FF15745987}"/>
              </a:ext>
            </a:extLst>
          </p:cNvPr>
          <p:cNvCxnSpPr>
            <a:cxnSpLocks/>
          </p:cNvCxnSpPr>
          <p:nvPr/>
        </p:nvCxnSpPr>
        <p:spPr>
          <a:xfrm>
            <a:off x="1264695" y="2350797"/>
            <a:ext cx="106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2A189F2-16E7-4BEE-B060-E8859FB60C2F}"/>
              </a:ext>
            </a:extLst>
          </p:cNvPr>
          <p:cNvSpPr/>
          <p:nvPr/>
        </p:nvSpPr>
        <p:spPr>
          <a:xfrm rot="16200000">
            <a:off x="13433" y="2758010"/>
            <a:ext cx="3523063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69" name="Straight Connector 768">
            <a:extLst>
              <a:ext uri="{FF2B5EF4-FFF2-40B4-BE49-F238E27FC236}">
                <a16:creationId xmlns:a16="http://schemas.microsoft.com/office/drawing/2014/main" id="{E996F5E6-ED88-4BC7-BF58-F60F617082F0}"/>
              </a:ext>
            </a:extLst>
          </p:cNvPr>
          <p:cNvCxnSpPr>
            <a:cxnSpLocks/>
          </p:cNvCxnSpPr>
          <p:nvPr/>
        </p:nvCxnSpPr>
        <p:spPr>
          <a:xfrm flipH="1" flipV="1">
            <a:off x="2732082" y="2558841"/>
            <a:ext cx="1105707" cy="10211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E4B8726-6BFA-42C2-B49C-C7E274085089}"/>
              </a:ext>
            </a:extLst>
          </p:cNvPr>
          <p:cNvSpPr/>
          <p:nvPr/>
        </p:nvSpPr>
        <p:spPr>
          <a:xfrm rot="16200000">
            <a:off x="2172138" y="3214790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76" name="Straight Connector 775">
            <a:extLst>
              <a:ext uri="{FF2B5EF4-FFF2-40B4-BE49-F238E27FC236}">
                <a16:creationId xmlns:a16="http://schemas.microsoft.com/office/drawing/2014/main" id="{6BDC79A7-C2B0-42FC-AFEA-A306AF67F5CF}"/>
              </a:ext>
            </a:extLst>
          </p:cNvPr>
          <p:cNvCxnSpPr>
            <a:cxnSpLocks/>
          </p:cNvCxnSpPr>
          <p:nvPr/>
        </p:nvCxnSpPr>
        <p:spPr>
          <a:xfrm flipV="1">
            <a:off x="3853516" y="3409671"/>
            <a:ext cx="10983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Straight Connector 781">
            <a:extLst>
              <a:ext uri="{FF2B5EF4-FFF2-40B4-BE49-F238E27FC236}">
                <a16:creationId xmlns:a16="http://schemas.microsoft.com/office/drawing/2014/main" id="{25441EA2-825E-4112-A2F9-12F96E23E6B5}"/>
              </a:ext>
            </a:extLst>
          </p:cNvPr>
          <p:cNvCxnSpPr>
            <a:cxnSpLocks/>
          </p:cNvCxnSpPr>
          <p:nvPr/>
        </p:nvCxnSpPr>
        <p:spPr>
          <a:xfrm flipV="1">
            <a:off x="4918929" y="2364433"/>
            <a:ext cx="1155172" cy="10965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5" name="Straight Connector 784">
            <a:extLst>
              <a:ext uri="{FF2B5EF4-FFF2-40B4-BE49-F238E27FC236}">
                <a16:creationId xmlns:a16="http://schemas.microsoft.com/office/drawing/2014/main" id="{61EDC184-45FC-47F4-914C-12600D5DC8AB}"/>
              </a:ext>
            </a:extLst>
          </p:cNvPr>
          <p:cNvCxnSpPr>
            <a:cxnSpLocks/>
          </p:cNvCxnSpPr>
          <p:nvPr/>
        </p:nvCxnSpPr>
        <p:spPr>
          <a:xfrm flipV="1">
            <a:off x="4916599" y="3575652"/>
            <a:ext cx="19334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862CCE0E-259B-42BE-A0F6-0F45E99CFAC1}"/>
              </a:ext>
            </a:extLst>
          </p:cNvPr>
          <p:cNvSpPr/>
          <p:nvPr/>
        </p:nvSpPr>
        <p:spPr>
          <a:xfrm rot="16200000">
            <a:off x="4319593" y="2297358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791" name="Straight Connector 790">
            <a:extLst>
              <a:ext uri="{FF2B5EF4-FFF2-40B4-BE49-F238E27FC236}">
                <a16:creationId xmlns:a16="http://schemas.microsoft.com/office/drawing/2014/main" id="{403FF983-D900-4A29-B748-44B62A902C9F}"/>
              </a:ext>
            </a:extLst>
          </p:cNvPr>
          <p:cNvCxnSpPr>
            <a:cxnSpLocks/>
          </p:cNvCxnSpPr>
          <p:nvPr/>
        </p:nvCxnSpPr>
        <p:spPr>
          <a:xfrm>
            <a:off x="6203094" y="2663071"/>
            <a:ext cx="719241" cy="76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5" name="Straight Connector 794">
            <a:extLst>
              <a:ext uri="{FF2B5EF4-FFF2-40B4-BE49-F238E27FC236}">
                <a16:creationId xmlns:a16="http://schemas.microsoft.com/office/drawing/2014/main" id="{2ED005C4-C2FB-436A-BAB4-8CFD5E604348}"/>
              </a:ext>
            </a:extLst>
          </p:cNvPr>
          <p:cNvCxnSpPr>
            <a:cxnSpLocks/>
          </p:cNvCxnSpPr>
          <p:nvPr/>
        </p:nvCxnSpPr>
        <p:spPr>
          <a:xfrm flipV="1">
            <a:off x="6938742" y="2495680"/>
            <a:ext cx="1267256" cy="65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Straight Connector 797">
            <a:extLst>
              <a:ext uri="{FF2B5EF4-FFF2-40B4-BE49-F238E27FC236}">
                <a16:creationId xmlns:a16="http://schemas.microsoft.com/office/drawing/2014/main" id="{36B35361-3C4C-4E22-9AC9-E05080640303}"/>
              </a:ext>
            </a:extLst>
          </p:cNvPr>
          <p:cNvCxnSpPr>
            <a:cxnSpLocks/>
            <a:endCxn id="145" idx="1"/>
          </p:cNvCxnSpPr>
          <p:nvPr/>
        </p:nvCxnSpPr>
        <p:spPr>
          <a:xfrm>
            <a:off x="6970313" y="2518849"/>
            <a:ext cx="1244684" cy="228688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4" name="Straight Connector 803">
            <a:extLst>
              <a:ext uri="{FF2B5EF4-FFF2-40B4-BE49-F238E27FC236}">
                <a16:creationId xmlns:a16="http://schemas.microsoft.com/office/drawing/2014/main" id="{DC98937F-6356-409B-9037-FC051C73DC21}"/>
              </a:ext>
            </a:extLst>
          </p:cNvPr>
          <p:cNvCxnSpPr>
            <a:cxnSpLocks/>
          </p:cNvCxnSpPr>
          <p:nvPr/>
        </p:nvCxnSpPr>
        <p:spPr>
          <a:xfrm>
            <a:off x="8127160" y="2499854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Straight Connector 807">
            <a:extLst>
              <a:ext uri="{FF2B5EF4-FFF2-40B4-BE49-F238E27FC236}">
                <a16:creationId xmlns:a16="http://schemas.microsoft.com/office/drawing/2014/main" id="{D05A66CA-2A1B-49A1-8E67-C8580F771D30}"/>
              </a:ext>
            </a:extLst>
          </p:cNvPr>
          <p:cNvCxnSpPr>
            <a:cxnSpLocks/>
          </p:cNvCxnSpPr>
          <p:nvPr/>
        </p:nvCxnSpPr>
        <p:spPr>
          <a:xfrm>
            <a:off x="8134606" y="4336542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9" name="Straight Connector 808">
            <a:extLst>
              <a:ext uri="{FF2B5EF4-FFF2-40B4-BE49-F238E27FC236}">
                <a16:creationId xmlns:a16="http://schemas.microsoft.com/office/drawing/2014/main" id="{787570C5-26C2-42FE-A90F-BFA1E475BDF0}"/>
              </a:ext>
            </a:extLst>
          </p:cNvPr>
          <p:cNvCxnSpPr>
            <a:cxnSpLocks/>
          </p:cNvCxnSpPr>
          <p:nvPr/>
        </p:nvCxnSpPr>
        <p:spPr>
          <a:xfrm>
            <a:off x="8134606" y="4507945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0" name="Straight Connector 809">
            <a:extLst>
              <a:ext uri="{FF2B5EF4-FFF2-40B4-BE49-F238E27FC236}">
                <a16:creationId xmlns:a16="http://schemas.microsoft.com/office/drawing/2014/main" id="{2C9F1F3B-85DF-429C-8C1B-50167DA45D9F}"/>
              </a:ext>
            </a:extLst>
          </p:cNvPr>
          <p:cNvCxnSpPr>
            <a:cxnSpLocks/>
          </p:cNvCxnSpPr>
          <p:nvPr/>
        </p:nvCxnSpPr>
        <p:spPr>
          <a:xfrm>
            <a:off x="8127160" y="2663071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1" name="Straight Connector 810">
            <a:extLst>
              <a:ext uri="{FF2B5EF4-FFF2-40B4-BE49-F238E27FC236}">
                <a16:creationId xmlns:a16="http://schemas.microsoft.com/office/drawing/2014/main" id="{B1F30946-973D-4F8F-BA00-598026D6F0F9}"/>
              </a:ext>
            </a:extLst>
          </p:cNvPr>
          <p:cNvCxnSpPr>
            <a:cxnSpLocks/>
          </p:cNvCxnSpPr>
          <p:nvPr/>
        </p:nvCxnSpPr>
        <p:spPr>
          <a:xfrm flipV="1">
            <a:off x="6977531" y="2387447"/>
            <a:ext cx="1245296" cy="11837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5" name="Straight Connector 814">
            <a:extLst>
              <a:ext uri="{FF2B5EF4-FFF2-40B4-BE49-F238E27FC236}">
                <a16:creationId xmlns:a16="http://schemas.microsoft.com/office/drawing/2014/main" id="{63775425-F4C7-4A66-B841-0D0EEE01ABD8}"/>
              </a:ext>
            </a:extLst>
          </p:cNvPr>
          <p:cNvCxnSpPr>
            <a:cxnSpLocks/>
          </p:cNvCxnSpPr>
          <p:nvPr/>
        </p:nvCxnSpPr>
        <p:spPr>
          <a:xfrm>
            <a:off x="6966215" y="3557068"/>
            <a:ext cx="1248781" cy="11944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118E4EE-1D58-4F43-8AC4-65637757F086}"/>
              </a:ext>
            </a:extLst>
          </p:cNvPr>
          <p:cNvSpPr/>
          <p:nvPr/>
        </p:nvSpPr>
        <p:spPr>
          <a:xfrm rot="16200000">
            <a:off x="8600287" y="1395338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1" name="XOR">
            <a:extLst>
              <a:ext uri="{FF2B5EF4-FFF2-40B4-BE49-F238E27FC236}">
                <a16:creationId xmlns:a16="http://schemas.microsoft.com/office/drawing/2014/main" id="{EDD54F63-CD86-4513-BD1C-251133D3ABDF}"/>
              </a:ext>
            </a:extLst>
          </p:cNvPr>
          <p:cNvSpPr txBox="1">
            <a:spLocks/>
          </p:cNvSpPr>
          <p:nvPr/>
        </p:nvSpPr>
        <p:spPr>
          <a:xfrm>
            <a:off x="8784436" y="1465691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79E09C8-9ECF-4698-9E19-1151A8669D7C}"/>
              </a:ext>
            </a:extLst>
          </p:cNvPr>
          <p:cNvGrpSpPr/>
          <p:nvPr/>
        </p:nvGrpSpPr>
        <p:grpSpPr>
          <a:xfrm>
            <a:off x="10043899" y="2822428"/>
            <a:ext cx="605334" cy="585534"/>
            <a:chOff x="4134425" y="5848195"/>
            <a:chExt cx="605334" cy="585534"/>
          </a:xfrm>
        </p:grpSpPr>
        <p:sp>
          <p:nvSpPr>
            <p:cNvPr id="223" name="XOR">
              <a:extLst>
                <a:ext uri="{FF2B5EF4-FFF2-40B4-BE49-F238E27FC236}">
                  <a16:creationId xmlns:a16="http://schemas.microsoft.com/office/drawing/2014/main" id="{808F3194-9E95-4A8C-A36B-D068F71776E8}"/>
                </a:ext>
              </a:extLst>
            </p:cNvPr>
            <p:cNvSpPr txBox="1">
              <a:spLocks/>
            </p:cNvSpPr>
            <p:nvPr/>
          </p:nvSpPr>
          <p:spPr>
            <a:xfrm>
              <a:off x="4134425" y="5848195"/>
              <a:ext cx="448086" cy="4975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32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K</a:t>
              </a:r>
            </a:p>
          </p:txBody>
        </p:sp>
        <p:sp>
          <p:nvSpPr>
            <p:cNvPr id="224" name="XOR">
              <a:extLst>
                <a:ext uri="{FF2B5EF4-FFF2-40B4-BE49-F238E27FC236}">
                  <a16:creationId xmlns:a16="http://schemas.microsoft.com/office/drawing/2014/main" id="{8A62D4DB-681D-4C60-AC5E-37507903FC10}"/>
                </a:ext>
              </a:extLst>
            </p:cNvPr>
            <p:cNvSpPr txBox="1">
              <a:spLocks/>
            </p:cNvSpPr>
            <p:nvPr/>
          </p:nvSpPr>
          <p:spPr>
            <a:xfrm>
              <a:off x="4425263" y="6011737"/>
              <a:ext cx="314496" cy="4219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24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5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A5492FC-8EE3-4A34-9438-F0FD2260C5B1}"/>
              </a:ext>
            </a:extLst>
          </p:cNvPr>
          <p:cNvGrpSpPr/>
          <p:nvPr/>
        </p:nvGrpSpPr>
        <p:grpSpPr>
          <a:xfrm>
            <a:off x="1457790" y="2835711"/>
            <a:ext cx="605334" cy="585534"/>
            <a:chOff x="4134425" y="5848195"/>
            <a:chExt cx="605334" cy="585534"/>
          </a:xfrm>
        </p:grpSpPr>
        <p:sp>
          <p:nvSpPr>
            <p:cNvPr id="264" name="XOR">
              <a:extLst>
                <a:ext uri="{FF2B5EF4-FFF2-40B4-BE49-F238E27FC236}">
                  <a16:creationId xmlns:a16="http://schemas.microsoft.com/office/drawing/2014/main" id="{DA5F9836-6F2E-4876-8428-483358DDBCF4}"/>
                </a:ext>
              </a:extLst>
            </p:cNvPr>
            <p:cNvSpPr txBox="1">
              <a:spLocks/>
            </p:cNvSpPr>
            <p:nvPr/>
          </p:nvSpPr>
          <p:spPr>
            <a:xfrm>
              <a:off x="4425263" y="6011737"/>
              <a:ext cx="314496" cy="4219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24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1</a:t>
              </a:r>
            </a:p>
          </p:txBody>
        </p:sp>
        <p:sp>
          <p:nvSpPr>
            <p:cNvPr id="263" name="XOR">
              <a:extLst>
                <a:ext uri="{FF2B5EF4-FFF2-40B4-BE49-F238E27FC236}">
                  <a16:creationId xmlns:a16="http://schemas.microsoft.com/office/drawing/2014/main" id="{7F7EDA9A-8629-40A5-AFAA-FB66D1EB0373}"/>
                </a:ext>
              </a:extLst>
            </p:cNvPr>
            <p:cNvSpPr txBox="1">
              <a:spLocks/>
            </p:cNvSpPr>
            <p:nvPr/>
          </p:nvSpPr>
          <p:spPr>
            <a:xfrm>
              <a:off x="4134425" y="5848195"/>
              <a:ext cx="448086" cy="4975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32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9" name="TextBox 818">
                <a:extLst>
                  <a:ext uri="{FF2B5EF4-FFF2-40B4-BE49-F238E27FC236}">
                    <a16:creationId xmlns:a16="http://schemas.microsoft.com/office/drawing/2014/main" id="{43CE6021-DEF8-4848-A6AF-3A2363DD8429}"/>
                  </a:ext>
                </a:extLst>
              </p:cNvPr>
              <p:cNvSpPr txBox="1"/>
              <p:nvPr/>
            </p:nvSpPr>
            <p:spPr>
              <a:xfrm>
                <a:off x="1513965" y="5491270"/>
                <a:ext cx="20869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i="1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p 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(1011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fr-FR" sz="20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:r>
                  <a:rPr lang="fr-FR" sz="2000" noProof="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0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010</a:t>
                </a:r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)</a:t>
                </a:r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9" name="TextBox 818">
                <a:extLst>
                  <a:ext uri="{FF2B5EF4-FFF2-40B4-BE49-F238E27FC236}">
                    <a16:creationId xmlns:a16="http://schemas.microsoft.com/office/drawing/2014/main" id="{43CE6021-DEF8-4848-A6AF-3A2363DD8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965" y="5491270"/>
                <a:ext cx="2086946" cy="400110"/>
              </a:xfrm>
              <a:prstGeom prst="rect">
                <a:avLst/>
              </a:prstGeom>
              <a:blipFill>
                <a:blip r:embed="rId5"/>
                <a:stretch>
                  <a:fillRect l="-583" t="-12308" r="-583" b="-2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0" name="TextBox 819">
                <a:extLst>
                  <a:ext uri="{FF2B5EF4-FFF2-40B4-BE49-F238E27FC236}">
                    <a16:creationId xmlns:a16="http://schemas.microsoft.com/office/drawing/2014/main" id="{1B759B30-C6B4-49FF-842C-8719457C294C}"/>
                  </a:ext>
                </a:extLst>
              </p:cNvPr>
              <p:cNvSpPr txBox="1"/>
              <p:nvPr/>
            </p:nvSpPr>
            <p:spPr>
              <a:xfrm>
                <a:off x="3672286" y="5489877"/>
                <a:ext cx="20869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i="1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p 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(0100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fr-FR" sz="20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:r>
                  <a:rPr lang="fr-FR" sz="2000" noProof="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0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110</a:t>
                </a:r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)</a:t>
                </a:r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0" name="TextBox 819">
                <a:extLst>
                  <a:ext uri="{FF2B5EF4-FFF2-40B4-BE49-F238E27FC236}">
                    <a16:creationId xmlns:a16="http://schemas.microsoft.com/office/drawing/2014/main" id="{1B759B30-C6B4-49FF-842C-8719457C2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286" y="5489877"/>
                <a:ext cx="2086946" cy="400110"/>
              </a:xfrm>
              <a:prstGeom prst="rect">
                <a:avLst/>
              </a:prstGeom>
              <a:blipFill>
                <a:blip r:embed="rId6"/>
                <a:stretch>
                  <a:fillRect l="-583" t="-12308" r="-583" b="-2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2" name="TextBox 821">
                <a:extLst>
                  <a:ext uri="{FF2B5EF4-FFF2-40B4-BE49-F238E27FC236}">
                    <a16:creationId xmlns:a16="http://schemas.microsoft.com/office/drawing/2014/main" id="{3476B838-BC2C-4860-8B0F-D04603498140}"/>
                  </a:ext>
                </a:extLst>
              </p:cNvPr>
              <p:cNvSpPr txBox="1"/>
              <p:nvPr/>
            </p:nvSpPr>
            <p:spPr>
              <a:xfrm>
                <a:off x="5817408" y="4996825"/>
                <a:ext cx="20869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i="1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p 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(0100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fr-FR" sz="20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:r>
                  <a:rPr lang="fr-FR" sz="2000" noProof="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0101</a:t>
                </a:r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)</a:t>
                </a:r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22" name="TextBox 821">
                <a:extLst>
                  <a:ext uri="{FF2B5EF4-FFF2-40B4-BE49-F238E27FC236}">
                    <a16:creationId xmlns:a16="http://schemas.microsoft.com/office/drawing/2014/main" id="{3476B838-BC2C-4860-8B0F-D04603498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408" y="4996825"/>
                <a:ext cx="2086946" cy="400110"/>
              </a:xfrm>
              <a:prstGeom prst="rect">
                <a:avLst/>
              </a:prstGeom>
              <a:blipFill>
                <a:blip r:embed="rId7"/>
                <a:stretch>
                  <a:fillRect l="-583" t="-12308" r="-583" b="-246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5" name="Rectangle 144">
            <a:extLst>
              <a:ext uri="{FF2B5EF4-FFF2-40B4-BE49-F238E27FC236}">
                <a16:creationId xmlns:a16="http://schemas.microsoft.com/office/drawing/2014/main" id="{F434978D-9F4B-4421-AE95-864594908D14}"/>
              </a:ext>
            </a:extLst>
          </p:cNvPr>
          <p:cNvSpPr/>
          <p:nvPr/>
        </p:nvSpPr>
        <p:spPr>
          <a:xfrm rot="16200000">
            <a:off x="6453465" y="2765674"/>
            <a:ext cx="3523063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993139BD-29A0-407C-A08B-1F82A9C88504}"/>
              </a:ext>
            </a:extLst>
          </p:cNvPr>
          <p:cNvSpPr/>
          <p:nvPr/>
        </p:nvSpPr>
        <p:spPr>
          <a:xfrm rot="16200000">
            <a:off x="8600287" y="2308896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E36E210-64DB-4BB0-B7E4-96E50766C225}"/>
              </a:ext>
            </a:extLst>
          </p:cNvPr>
          <p:cNvSpPr/>
          <p:nvPr/>
        </p:nvSpPr>
        <p:spPr>
          <a:xfrm rot="16200000">
            <a:off x="8600287" y="3222453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35773DF-FEE2-4E1A-8984-63D90EEBD751}"/>
              </a:ext>
            </a:extLst>
          </p:cNvPr>
          <p:cNvSpPr/>
          <p:nvPr/>
        </p:nvSpPr>
        <p:spPr>
          <a:xfrm rot="16200000">
            <a:off x="8600287" y="4136010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3C6FDC-CCD0-42D2-9DDB-5F0B745A8D8C}"/>
              </a:ext>
            </a:extLst>
          </p:cNvPr>
          <p:cNvSpPr/>
          <p:nvPr/>
        </p:nvSpPr>
        <p:spPr>
          <a:xfrm rot="16200000">
            <a:off x="6464715" y="3222454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044D1346-A0C3-4A7F-95F0-75FF40B2CE75}"/>
              </a:ext>
            </a:extLst>
          </p:cNvPr>
          <p:cNvSpPr/>
          <p:nvPr/>
        </p:nvSpPr>
        <p:spPr>
          <a:xfrm rot="16200000">
            <a:off x="6464715" y="2308897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E81E70A1-3E9E-470C-A867-34E5CD5AA9C7}"/>
              </a:ext>
            </a:extLst>
          </p:cNvPr>
          <p:cNvSpPr/>
          <p:nvPr/>
        </p:nvSpPr>
        <p:spPr>
          <a:xfrm rot="16200000">
            <a:off x="4308343" y="2754135"/>
            <a:ext cx="3523063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FE54589-5B8D-4E84-9661-5ED4FFD271AB}"/>
              </a:ext>
            </a:extLst>
          </p:cNvPr>
          <p:cNvSpPr/>
          <p:nvPr/>
        </p:nvSpPr>
        <p:spPr>
          <a:xfrm rot="16200000">
            <a:off x="4319593" y="3210915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3D4A54-178B-4919-A2AB-5A919038FCF4}"/>
              </a:ext>
            </a:extLst>
          </p:cNvPr>
          <p:cNvSpPr/>
          <p:nvPr/>
        </p:nvSpPr>
        <p:spPr>
          <a:xfrm rot="16200000">
            <a:off x="2160888" y="2758010"/>
            <a:ext cx="3523063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22084D-5D1C-44E7-B23B-09612D20F794}"/>
              </a:ext>
            </a:extLst>
          </p:cNvPr>
          <p:cNvSpPr/>
          <p:nvPr/>
        </p:nvSpPr>
        <p:spPr>
          <a:xfrm rot="16200000">
            <a:off x="2172138" y="2301233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7" name="XOR">
            <a:extLst>
              <a:ext uri="{FF2B5EF4-FFF2-40B4-BE49-F238E27FC236}">
                <a16:creationId xmlns:a16="http://schemas.microsoft.com/office/drawing/2014/main" id="{1E66D8B3-29B3-4C41-B15D-A4708D8E3D7D}"/>
              </a:ext>
            </a:extLst>
          </p:cNvPr>
          <p:cNvSpPr txBox="1">
            <a:spLocks/>
          </p:cNvSpPr>
          <p:nvPr/>
        </p:nvSpPr>
        <p:spPr>
          <a:xfrm>
            <a:off x="6625972" y="3285738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39" name="XOR">
            <a:extLst>
              <a:ext uri="{FF2B5EF4-FFF2-40B4-BE49-F238E27FC236}">
                <a16:creationId xmlns:a16="http://schemas.microsoft.com/office/drawing/2014/main" id="{DF04EB32-27C4-4FE4-817B-E7349F10D52A}"/>
              </a:ext>
            </a:extLst>
          </p:cNvPr>
          <p:cNvSpPr txBox="1">
            <a:spLocks/>
          </p:cNvSpPr>
          <p:nvPr/>
        </p:nvSpPr>
        <p:spPr>
          <a:xfrm>
            <a:off x="6636838" y="2362336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57" name="XOR">
            <a:extLst>
              <a:ext uri="{FF2B5EF4-FFF2-40B4-BE49-F238E27FC236}">
                <a16:creationId xmlns:a16="http://schemas.microsoft.com/office/drawing/2014/main" id="{873C69C1-F945-4318-8B0E-0B435CE35B2D}"/>
              </a:ext>
            </a:extLst>
          </p:cNvPr>
          <p:cNvSpPr txBox="1">
            <a:spLocks/>
          </p:cNvSpPr>
          <p:nvPr/>
        </p:nvSpPr>
        <p:spPr>
          <a:xfrm>
            <a:off x="2333395" y="3278074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55" name="XOR">
            <a:extLst>
              <a:ext uri="{FF2B5EF4-FFF2-40B4-BE49-F238E27FC236}">
                <a16:creationId xmlns:a16="http://schemas.microsoft.com/office/drawing/2014/main" id="{61420BF0-7769-40F6-8340-B3A2B2E5EC68}"/>
              </a:ext>
            </a:extLst>
          </p:cNvPr>
          <p:cNvSpPr txBox="1">
            <a:spLocks/>
          </p:cNvSpPr>
          <p:nvPr/>
        </p:nvSpPr>
        <p:spPr>
          <a:xfrm>
            <a:off x="2334682" y="4181333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51" name="XOR">
            <a:extLst>
              <a:ext uri="{FF2B5EF4-FFF2-40B4-BE49-F238E27FC236}">
                <a16:creationId xmlns:a16="http://schemas.microsoft.com/office/drawing/2014/main" id="{917237E6-0E1C-430A-9510-9463FD9C54A6}"/>
              </a:ext>
            </a:extLst>
          </p:cNvPr>
          <p:cNvSpPr txBox="1">
            <a:spLocks/>
          </p:cNvSpPr>
          <p:nvPr/>
        </p:nvSpPr>
        <p:spPr>
          <a:xfrm>
            <a:off x="4503742" y="1454153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49" name="XOR">
            <a:extLst>
              <a:ext uri="{FF2B5EF4-FFF2-40B4-BE49-F238E27FC236}">
                <a16:creationId xmlns:a16="http://schemas.microsoft.com/office/drawing/2014/main" id="{25919060-1288-4E8F-B014-E86DB7D2ABD5}"/>
              </a:ext>
            </a:extLst>
          </p:cNvPr>
          <p:cNvSpPr txBox="1">
            <a:spLocks/>
          </p:cNvSpPr>
          <p:nvPr/>
        </p:nvSpPr>
        <p:spPr>
          <a:xfrm>
            <a:off x="4491716" y="2350797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45" name="XOR">
            <a:extLst>
              <a:ext uri="{FF2B5EF4-FFF2-40B4-BE49-F238E27FC236}">
                <a16:creationId xmlns:a16="http://schemas.microsoft.com/office/drawing/2014/main" id="{249A9D26-7421-48AE-8162-A3A18D544E9C}"/>
              </a:ext>
            </a:extLst>
          </p:cNvPr>
          <p:cNvSpPr txBox="1">
            <a:spLocks/>
          </p:cNvSpPr>
          <p:nvPr/>
        </p:nvSpPr>
        <p:spPr>
          <a:xfrm>
            <a:off x="4482137" y="4177458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47" name="XOR">
            <a:extLst>
              <a:ext uri="{FF2B5EF4-FFF2-40B4-BE49-F238E27FC236}">
                <a16:creationId xmlns:a16="http://schemas.microsoft.com/office/drawing/2014/main" id="{17C9B8D7-C932-4A74-BD39-E5B51D755FA6}"/>
              </a:ext>
            </a:extLst>
          </p:cNvPr>
          <p:cNvSpPr txBox="1">
            <a:spLocks/>
          </p:cNvSpPr>
          <p:nvPr/>
        </p:nvSpPr>
        <p:spPr>
          <a:xfrm>
            <a:off x="4480850" y="3274199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59" name="XOR">
            <a:extLst>
              <a:ext uri="{FF2B5EF4-FFF2-40B4-BE49-F238E27FC236}">
                <a16:creationId xmlns:a16="http://schemas.microsoft.com/office/drawing/2014/main" id="{A2703992-F71F-4749-A708-1E4DBF386A0B}"/>
              </a:ext>
            </a:extLst>
          </p:cNvPr>
          <p:cNvSpPr txBox="1">
            <a:spLocks/>
          </p:cNvSpPr>
          <p:nvPr/>
        </p:nvSpPr>
        <p:spPr>
          <a:xfrm>
            <a:off x="2344261" y="2354672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61" name="XOR">
            <a:extLst>
              <a:ext uri="{FF2B5EF4-FFF2-40B4-BE49-F238E27FC236}">
                <a16:creationId xmlns:a16="http://schemas.microsoft.com/office/drawing/2014/main" id="{9A16326B-2403-48EB-9572-E4A9BE27ED6E}"/>
              </a:ext>
            </a:extLst>
          </p:cNvPr>
          <p:cNvSpPr txBox="1">
            <a:spLocks/>
          </p:cNvSpPr>
          <p:nvPr/>
        </p:nvSpPr>
        <p:spPr>
          <a:xfrm>
            <a:off x="2356287" y="1458028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8F622102-1E7F-4A33-B47C-CADA161C602A}"/>
              </a:ext>
            </a:extLst>
          </p:cNvPr>
          <p:cNvGrpSpPr/>
          <p:nvPr/>
        </p:nvGrpSpPr>
        <p:grpSpPr>
          <a:xfrm>
            <a:off x="5765888" y="2828830"/>
            <a:ext cx="605334" cy="585534"/>
            <a:chOff x="4134425" y="5848195"/>
            <a:chExt cx="605334" cy="585534"/>
          </a:xfrm>
        </p:grpSpPr>
        <p:sp>
          <p:nvSpPr>
            <p:cNvPr id="243" name="XOR">
              <a:extLst>
                <a:ext uri="{FF2B5EF4-FFF2-40B4-BE49-F238E27FC236}">
                  <a16:creationId xmlns:a16="http://schemas.microsoft.com/office/drawing/2014/main" id="{461CE01F-F21C-4446-9449-C6667C3F9B7C}"/>
                </a:ext>
              </a:extLst>
            </p:cNvPr>
            <p:cNvSpPr txBox="1">
              <a:spLocks/>
            </p:cNvSpPr>
            <p:nvPr/>
          </p:nvSpPr>
          <p:spPr>
            <a:xfrm>
              <a:off x="4134425" y="5848195"/>
              <a:ext cx="448086" cy="4975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32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K</a:t>
              </a:r>
            </a:p>
          </p:txBody>
        </p:sp>
        <p:sp>
          <p:nvSpPr>
            <p:cNvPr id="244" name="XOR">
              <a:extLst>
                <a:ext uri="{FF2B5EF4-FFF2-40B4-BE49-F238E27FC236}">
                  <a16:creationId xmlns:a16="http://schemas.microsoft.com/office/drawing/2014/main" id="{F0631D99-AF8E-4708-B90F-533A4F1D7786}"/>
                </a:ext>
              </a:extLst>
            </p:cNvPr>
            <p:cNvSpPr txBox="1">
              <a:spLocks/>
            </p:cNvSpPr>
            <p:nvPr/>
          </p:nvSpPr>
          <p:spPr>
            <a:xfrm>
              <a:off x="4425263" y="6011737"/>
              <a:ext cx="314496" cy="4219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24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3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782BAD3-4623-4B4A-91B6-063D71530A8A}"/>
              </a:ext>
            </a:extLst>
          </p:cNvPr>
          <p:cNvGrpSpPr/>
          <p:nvPr/>
        </p:nvGrpSpPr>
        <p:grpSpPr>
          <a:xfrm>
            <a:off x="3618433" y="2832705"/>
            <a:ext cx="605334" cy="585534"/>
            <a:chOff x="4134425" y="5848195"/>
            <a:chExt cx="605334" cy="585534"/>
          </a:xfrm>
        </p:grpSpPr>
        <p:sp>
          <p:nvSpPr>
            <p:cNvPr id="253" name="XOR">
              <a:extLst>
                <a:ext uri="{FF2B5EF4-FFF2-40B4-BE49-F238E27FC236}">
                  <a16:creationId xmlns:a16="http://schemas.microsoft.com/office/drawing/2014/main" id="{134F429C-8D2E-4400-8F78-EEB205E31F08}"/>
                </a:ext>
              </a:extLst>
            </p:cNvPr>
            <p:cNvSpPr txBox="1">
              <a:spLocks/>
            </p:cNvSpPr>
            <p:nvPr/>
          </p:nvSpPr>
          <p:spPr>
            <a:xfrm>
              <a:off x="4134425" y="5848195"/>
              <a:ext cx="448086" cy="4975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32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K</a:t>
              </a:r>
            </a:p>
          </p:txBody>
        </p:sp>
        <p:sp>
          <p:nvSpPr>
            <p:cNvPr id="254" name="XOR">
              <a:extLst>
                <a:ext uri="{FF2B5EF4-FFF2-40B4-BE49-F238E27FC236}">
                  <a16:creationId xmlns:a16="http://schemas.microsoft.com/office/drawing/2014/main" id="{84158BF7-A1C0-4444-90E4-CB4FFCA86254}"/>
                </a:ext>
              </a:extLst>
            </p:cNvPr>
            <p:cNvSpPr txBox="1">
              <a:spLocks/>
            </p:cNvSpPr>
            <p:nvPr/>
          </p:nvSpPr>
          <p:spPr>
            <a:xfrm>
              <a:off x="4425263" y="6011737"/>
              <a:ext cx="314496" cy="4219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24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2</a:t>
              </a: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6149C319-BDD7-45A2-9989-F632CB567785}"/>
              </a:ext>
            </a:extLst>
          </p:cNvPr>
          <p:cNvGrpSpPr/>
          <p:nvPr/>
        </p:nvGrpSpPr>
        <p:grpSpPr>
          <a:xfrm>
            <a:off x="7911010" y="2840369"/>
            <a:ext cx="605334" cy="585534"/>
            <a:chOff x="4134425" y="5848195"/>
            <a:chExt cx="605334" cy="585534"/>
          </a:xfrm>
        </p:grpSpPr>
        <p:sp>
          <p:nvSpPr>
            <p:cNvPr id="233" name="XOR">
              <a:extLst>
                <a:ext uri="{FF2B5EF4-FFF2-40B4-BE49-F238E27FC236}">
                  <a16:creationId xmlns:a16="http://schemas.microsoft.com/office/drawing/2014/main" id="{17A6ED3F-904D-443C-BAB0-5F12B45E804F}"/>
                </a:ext>
              </a:extLst>
            </p:cNvPr>
            <p:cNvSpPr txBox="1">
              <a:spLocks/>
            </p:cNvSpPr>
            <p:nvPr/>
          </p:nvSpPr>
          <p:spPr>
            <a:xfrm>
              <a:off x="4134425" y="5848195"/>
              <a:ext cx="448086" cy="4975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32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K</a:t>
              </a:r>
            </a:p>
          </p:txBody>
        </p:sp>
        <p:sp>
          <p:nvSpPr>
            <p:cNvPr id="234" name="XOR">
              <a:extLst>
                <a:ext uri="{FF2B5EF4-FFF2-40B4-BE49-F238E27FC236}">
                  <a16:creationId xmlns:a16="http://schemas.microsoft.com/office/drawing/2014/main" id="{09C17650-AB4C-4F96-8B48-FE5BCEACB80A}"/>
                </a:ext>
              </a:extLst>
            </p:cNvPr>
            <p:cNvSpPr txBox="1">
              <a:spLocks/>
            </p:cNvSpPr>
            <p:nvPr/>
          </p:nvSpPr>
          <p:spPr>
            <a:xfrm>
              <a:off x="4425263" y="6011737"/>
              <a:ext cx="314496" cy="4219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24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4</a:t>
              </a:r>
            </a:p>
          </p:txBody>
        </p:sp>
      </p:grpSp>
      <p:sp>
        <p:nvSpPr>
          <p:cNvPr id="235" name="XOR">
            <a:extLst>
              <a:ext uri="{FF2B5EF4-FFF2-40B4-BE49-F238E27FC236}">
                <a16:creationId xmlns:a16="http://schemas.microsoft.com/office/drawing/2014/main" id="{4BCD5DC5-7E38-47BF-A1ED-8005E1677D58}"/>
              </a:ext>
            </a:extLst>
          </p:cNvPr>
          <p:cNvSpPr txBox="1">
            <a:spLocks/>
          </p:cNvSpPr>
          <p:nvPr/>
        </p:nvSpPr>
        <p:spPr>
          <a:xfrm>
            <a:off x="6627259" y="4188997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41" name="XOR">
            <a:extLst>
              <a:ext uri="{FF2B5EF4-FFF2-40B4-BE49-F238E27FC236}">
                <a16:creationId xmlns:a16="http://schemas.microsoft.com/office/drawing/2014/main" id="{CA9CDBDB-AA00-4732-95A2-C2E1B55F72FD}"/>
              </a:ext>
            </a:extLst>
          </p:cNvPr>
          <p:cNvSpPr txBox="1">
            <a:spLocks/>
          </p:cNvSpPr>
          <p:nvPr/>
        </p:nvSpPr>
        <p:spPr>
          <a:xfrm>
            <a:off x="6648864" y="1465692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25" name="XOR">
            <a:extLst>
              <a:ext uri="{FF2B5EF4-FFF2-40B4-BE49-F238E27FC236}">
                <a16:creationId xmlns:a16="http://schemas.microsoft.com/office/drawing/2014/main" id="{659633AA-F683-4E5A-B697-9509F92AFCAA}"/>
              </a:ext>
            </a:extLst>
          </p:cNvPr>
          <p:cNvSpPr txBox="1">
            <a:spLocks/>
          </p:cNvSpPr>
          <p:nvPr/>
        </p:nvSpPr>
        <p:spPr>
          <a:xfrm>
            <a:off x="8762831" y="4188996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29" name="XOR">
            <a:extLst>
              <a:ext uri="{FF2B5EF4-FFF2-40B4-BE49-F238E27FC236}">
                <a16:creationId xmlns:a16="http://schemas.microsoft.com/office/drawing/2014/main" id="{E0E62394-86E1-49D3-B5D1-DB83960B6BB9}"/>
              </a:ext>
            </a:extLst>
          </p:cNvPr>
          <p:cNvSpPr txBox="1">
            <a:spLocks/>
          </p:cNvSpPr>
          <p:nvPr/>
        </p:nvSpPr>
        <p:spPr>
          <a:xfrm>
            <a:off x="8772410" y="2362335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27" name="XOR">
            <a:extLst>
              <a:ext uri="{FF2B5EF4-FFF2-40B4-BE49-F238E27FC236}">
                <a16:creationId xmlns:a16="http://schemas.microsoft.com/office/drawing/2014/main" id="{DD5B86C2-7B0F-49A1-B946-0CA32FEF5FEA}"/>
              </a:ext>
            </a:extLst>
          </p:cNvPr>
          <p:cNvSpPr txBox="1">
            <a:spLocks/>
          </p:cNvSpPr>
          <p:nvPr/>
        </p:nvSpPr>
        <p:spPr>
          <a:xfrm>
            <a:off x="8761544" y="3285737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7" name="TextBox 846">
                <a:extLst>
                  <a:ext uri="{FF2B5EF4-FFF2-40B4-BE49-F238E27FC236}">
                    <a16:creationId xmlns:a16="http://schemas.microsoft.com/office/drawing/2014/main" id="{6141E1D7-5E0D-466F-8BFA-F8847735E462}"/>
                  </a:ext>
                </a:extLst>
              </p:cNvPr>
              <p:cNvSpPr txBox="1"/>
              <p:nvPr/>
            </p:nvSpPr>
            <p:spPr>
              <a:xfrm>
                <a:off x="5824064" y="5895414"/>
                <a:ext cx="208694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i="1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p 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(0100</a:t>
                </a:r>
                <a14:m>
                  <m:oMath xmlns:m="http://schemas.openxmlformats.org/officeDocument/2006/math">
                    <m:r>
                      <a:rPr lang="fr-FR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fr-FR" sz="2000" b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 </a:t>
                </a:r>
                <a:r>
                  <a:rPr lang="fr-FR" sz="2000" noProof="0" dirty="0">
                    <a:solidFill>
                      <a:srgbClr val="FF0000"/>
                    </a:solidFill>
                    <a:latin typeface="Helvetica 45 Light" panose="020B0500000000000000" pitchFamily="34" charset="0"/>
                  </a:rPr>
                  <a:t>0101</a:t>
                </a:r>
                <a:r>
                  <a:rPr kumimoji="0" lang="fr-FR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elvetica 45 Light" panose="020B0500000000000000" pitchFamily="34" charset="0"/>
                  </a:rPr>
                  <a:t>)</a:t>
                </a:r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7" name="TextBox 846">
                <a:extLst>
                  <a:ext uri="{FF2B5EF4-FFF2-40B4-BE49-F238E27FC236}">
                    <a16:creationId xmlns:a16="http://schemas.microsoft.com/office/drawing/2014/main" id="{6141E1D7-5E0D-466F-8BFA-F8847735E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064" y="5895414"/>
                <a:ext cx="2086946" cy="400110"/>
              </a:xfrm>
              <a:prstGeom prst="rect">
                <a:avLst/>
              </a:prstGeom>
              <a:blipFill>
                <a:blip r:embed="rId8"/>
                <a:stretch>
                  <a:fillRect l="-583" t="-10606" r="-583" b="-22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8" name="TextBox 847">
                <a:extLst>
                  <a:ext uri="{FF2B5EF4-FFF2-40B4-BE49-F238E27FC236}">
                    <a16:creationId xmlns:a16="http://schemas.microsoft.com/office/drawing/2014/main" id="{CABD5037-55F1-4936-9837-BB68647C2AAA}"/>
                  </a:ext>
                </a:extLst>
              </p:cNvPr>
              <p:cNvSpPr txBox="1"/>
              <p:nvPr/>
            </p:nvSpPr>
            <p:spPr>
              <a:xfrm>
                <a:off x="6612254" y="4859416"/>
                <a:ext cx="497254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20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8" name="TextBox 847">
                <a:extLst>
                  <a:ext uri="{FF2B5EF4-FFF2-40B4-BE49-F238E27FC236}">
                    <a16:creationId xmlns:a16="http://schemas.microsoft.com/office/drawing/2014/main" id="{CABD5037-55F1-4936-9837-BB68647C2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254" y="4859416"/>
                <a:ext cx="497254" cy="6808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9" name="TextBox 848">
                <a:extLst>
                  <a:ext uri="{FF2B5EF4-FFF2-40B4-BE49-F238E27FC236}">
                    <a16:creationId xmlns:a16="http://schemas.microsoft.com/office/drawing/2014/main" id="{202F1C2B-9508-4C16-8512-12077C8D8913}"/>
                  </a:ext>
                </a:extLst>
              </p:cNvPr>
              <p:cNvSpPr txBox="1"/>
              <p:nvPr/>
            </p:nvSpPr>
            <p:spPr>
              <a:xfrm>
                <a:off x="2319677" y="5349518"/>
                <a:ext cx="497254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20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9" name="TextBox 848">
                <a:extLst>
                  <a:ext uri="{FF2B5EF4-FFF2-40B4-BE49-F238E27FC236}">
                    <a16:creationId xmlns:a16="http://schemas.microsoft.com/office/drawing/2014/main" id="{202F1C2B-9508-4C16-8512-12077C8D8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677" y="5349518"/>
                <a:ext cx="497254" cy="6808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0" name="TextBox 849">
                <a:extLst>
                  <a:ext uri="{FF2B5EF4-FFF2-40B4-BE49-F238E27FC236}">
                    <a16:creationId xmlns:a16="http://schemas.microsoft.com/office/drawing/2014/main" id="{E3BCAE8A-31AE-4B37-891A-4AFD9D10E109}"/>
                  </a:ext>
                </a:extLst>
              </p:cNvPr>
              <p:cNvSpPr txBox="1"/>
              <p:nvPr/>
            </p:nvSpPr>
            <p:spPr>
              <a:xfrm>
                <a:off x="6618910" y="5755055"/>
                <a:ext cx="497254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20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0" name="TextBox 849">
                <a:extLst>
                  <a:ext uri="{FF2B5EF4-FFF2-40B4-BE49-F238E27FC236}">
                    <a16:creationId xmlns:a16="http://schemas.microsoft.com/office/drawing/2014/main" id="{E3BCAE8A-31AE-4B37-891A-4AFD9D10E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910" y="5755055"/>
                <a:ext cx="497254" cy="6808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1" name="TextBox 850">
                <a:extLst>
                  <a:ext uri="{FF2B5EF4-FFF2-40B4-BE49-F238E27FC236}">
                    <a16:creationId xmlns:a16="http://schemas.microsoft.com/office/drawing/2014/main" id="{5FFFDEFD-C1C4-4A6C-8090-BB4DB085E530}"/>
                  </a:ext>
                </a:extLst>
              </p:cNvPr>
              <p:cNvSpPr txBox="1"/>
              <p:nvPr/>
            </p:nvSpPr>
            <p:spPr>
              <a:xfrm>
                <a:off x="4475334" y="5349517"/>
                <a:ext cx="497254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20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1" name="TextBox 850">
                <a:extLst>
                  <a:ext uri="{FF2B5EF4-FFF2-40B4-BE49-F238E27FC236}">
                    <a16:creationId xmlns:a16="http://schemas.microsoft.com/office/drawing/2014/main" id="{5FFFDEFD-C1C4-4A6C-8090-BB4DB085E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334" y="5349517"/>
                <a:ext cx="497254" cy="6808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4" name="TextBox 853">
            <a:extLst>
              <a:ext uri="{FF2B5EF4-FFF2-40B4-BE49-F238E27FC236}">
                <a16:creationId xmlns:a16="http://schemas.microsoft.com/office/drawing/2014/main" id="{4141431F-1170-452B-8F76-0832FF98461A}"/>
              </a:ext>
            </a:extLst>
          </p:cNvPr>
          <p:cNvSpPr txBox="1"/>
          <p:nvPr/>
        </p:nvSpPr>
        <p:spPr>
          <a:xfrm>
            <a:off x="3495032" y="5496338"/>
            <a:ext cx="283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857" name="TextBox 856">
            <a:extLst>
              <a:ext uri="{FF2B5EF4-FFF2-40B4-BE49-F238E27FC236}">
                <a16:creationId xmlns:a16="http://schemas.microsoft.com/office/drawing/2014/main" id="{2955EA33-CA1F-45C6-BD0B-CC138BEE7B65}"/>
              </a:ext>
            </a:extLst>
          </p:cNvPr>
          <p:cNvSpPr txBox="1"/>
          <p:nvPr/>
        </p:nvSpPr>
        <p:spPr>
          <a:xfrm>
            <a:off x="5409764" y="5496338"/>
            <a:ext cx="283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860" name="TextBox 859">
            <a:extLst>
              <a:ext uri="{FF2B5EF4-FFF2-40B4-BE49-F238E27FC236}">
                <a16:creationId xmlns:a16="http://schemas.microsoft.com/office/drawing/2014/main" id="{C9D2A634-2538-4DFB-89EB-8C9902E2237D}"/>
              </a:ext>
            </a:extLst>
          </p:cNvPr>
          <p:cNvSpPr txBox="1"/>
          <p:nvPr/>
        </p:nvSpPr>
        <p:spPr>
          <a:xfrm>
            <a:off x="6708283" y="5488184"/>
            <a:ext cx="283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6" name="27/1024">
                <a:extLst>
                  <a:ext uri="{FF2B5EF4-FFF2-40B4-BE49-F238E27FC236}">
                    <a16:creationId xmlns:a16="http://schemas.microsoft.com/office/drawing/2014/main" id="{D5586D8A-9CFF-48D9-A0CD-114F246B40E6}"/>
                  </a:ext>
                </a:extLst>
              </p:cNvPr>
              <p:cNvSpPr txBox="1"/>
              <p:nvPr/>
            </p:nvSpPr>
            <p:spPr>
              <a:xfrm>
                <a:off x="9170669" y="5349516"/>
                <a:ext cx="635763" cy="680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200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27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fr-FR" sz="20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Helvetica 45 Light" panose="020B0500000000000000" pitchFamily="34" charset="0"/>
                            </a:rPr>
                            <m:t>1024</m:t>
                          </m:r>
                        </m:den>
                      </m:f>
                    </m:oMath>
                  </m:oMathPara>
                </a14:m>
                <a:endParaRPr lang="fr-FR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6" name="27/1024">
                <a:extLst>
                  <a:ext uri="{FF2B5EF4-FFF2-40B4-BE49-F238E27FC236}">
                    <a16:creationId xmlns:a16="http://schemas.microsoft.com/office/drawing/2014/main" id="{D5586D8A-9CFF-48D9-A0CD-114F246B4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669" y="5349516"/>
                <a:ext cx="635763" cy="6808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1" name="=">
            <a:extLst>
              <a:ext uri="{FF2B5EF4-FFF2-40B4-BE49-F238E27FC236}">
                <a16:creationId xmlns:a16="http://schemas.microsoft.com/office/drawing/2014/main" id="{BFF647CC-46D4-4008-9B02-760FA5E7F4C3}"/>
              </a:ext>
            </a:extLst>
          </p:cNvPr>
          <p:cNvSpPr txBox="1"/>
          <p:nvPr/>
        </p:nvSpPr>
        <p:spPr>
          <a:xfrm>
            <a:off x="8091087" y="5507466"/>
            <a:ext cx="4972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07B3B865-DF58-467A-BA06-725EF2B252C1}"/>
              </a:ext>
            </a:extLst>
          </p:cNvPr>
          <p:cNvSpPr txBox="1"/>
          <p:nvPr/>
        </p:nvSpPr>
        <p:spPr>
          <a:xfrm>
            <a:off x="1193744" y="5367823"/>
            <a:ext cx="84320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Probability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to </a:t>
            </a: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obtain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with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an 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input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difference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: </a:t>
            </a:r>
            <a:r>
              <a:rPr lang="fr-FR" sz="2000" b="1" dirty="0">
                <a:latin typeface="Helvetica 45 Light" panose="020B0500000000000000" pitchFamily="34" charset="0"/>
                <a:cs typeface="Helvetica" panose="020B0604020202020204" pitchFamily="34" charset="0"/>
              </a:rPr>
              <a:t>0000 </a:t>
            </a:r>
            <a:r>
              <a:rPr lang="fr-FR" sz="2000" b="1" dirty="0">
                <a:solidFill>
                  <a:srgbClr val="FF0000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</a:t>
            </a:r>
            <a:r>
              <a:rPr lang="fr-FR" sz="2000" b="1" dirty="0">
                <a:latin typeface="Helvetica 45 Light" panose="020B0500000000000000" pitchFamily="34" charset="0"/>
                <a:cs typeface="Helvetica" panose="020B0604020202020204" pitchFamily="34" charset="0"/>
              </a:rPr>
              <a:t>0</a:t>
            </a:r>
            <a:r>
              <a:rPr lang="fr-FR" sz="2000" b="1" dirty="0">
                <a:solidFill>
                  <a:srgbClr val="FF0000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11</a:t>
            </a:r>
            <a:r>
              <a:rPr lang="fr-FR" sz="2000" b="1" dirty="0">
                <a:latin typeface="Helvetica 45 Light" panose="020B0500000000000000" pitchFamily="34" charset="0"/>
                <a:cs typeface="Helvetica" panose="020B0604020202020204" pitchFamily="34" charset="0"/>
              </a:rPr>
              <a:t> 0000 0000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, la the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difference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000" dirty="0" err="1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before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the last round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: </a:t>
            </a:r>
            <a:r>
              <a:rPr lang="fr-FR" sz="2000" b="1" dirty="0">
                <a:latin typeface="Helvetica 45 Light" panose="020B0500000000000000" pitchFamily="34" charset="0"/>
                <a:cs typeface="Helvetica" panose="020B0604020202020204" pitchFamily="34" charset="0"/>
              </a:rPr>
              <a:t>0000 0</a:t>
            </a:r>
            <a:r>
              <a:rPr lang="fr-FR" sz="2000" b="1" dirty="0">
                <a:solidFill>
                  <a:srgbClr val="FF0000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11</a:t>
            </a:r>
            <a:r>
              <a:rPr lang="fr-FR" sz="2000" b="1" dirty="0">
                <a:latin typeface="Helvetica 45 Light" panose="020B0500000000000000" pitchFamily="34" charset="0"/>
                <a:cs typeface="Helvetica" panose="020B0604020202020204" pitchFamily="34" charset="0"/>
              </a:rPr>
              <a:t>0 0000 0</a:t>
            </a:r>
            <a:r>
              <a:rPr lang="fr-FR" sz="2000" b="1" dirty="0">
                <a:solidFill>
                  <a:srgbClr val="FF0000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11</a:t>
            </a:r>
            <a:r>
              <a:rPr lang="fr-FR" sz="2000" b="1" dirty="0">
                <a:latin typeface="Helvetica 45 Light" panose="020B0500000000000000" pitchFamily="34" charset="0"/>
                <a:cs typeface="Helvetica" panose="020B0604020202020204" pitchFamily="34" charset="0"/>
              </a:rPr>
              <a:t>0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A301B8B-4B43-42BA-BF6F-206E003E0C7B}"/>
              </a:ext>
            </a:extLst>
          </p:cNvPr>
          <p:cNvCxnSpPr/>
          <p:nvPr/>
        </p:nvCxnSpPr>
        <p:spPr>
          <a:xfrm flipV="1">
            <a:off x="1368930" y="4805729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Arrow Connector 255">
            <a:extLst>
              <a:ext uri="{FF2B5EF4-FFF2-40B4-BE49-F238E27FC236}">
                <a16:creationId xmlns:a16="http://schemas.microsoft.com/office/drawing/2014/main" id="{9C25D1DC-D00B-4076-91A6-EEEC31D10FA0}"/>
              </a:ext>
            </a:extLst>
          </p:cNvPr>
          <p:cNvCxnSpPr/>
          <p:nvPr/>
        </p:nvCxnSpPr>
        <p:spPr>
          <a:xfrm flipV="1">
            <a:off x="8588341" y="4805729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Rectangle 257">
            <a:extLst>
              <a:ext uri="{FF2B5EF4-FFF2-40B4-BE49-F238E27FC236}">
                <a16:creationId xmlns:a16="http://schemas.microsoft.com/office/drawing/2014/main" id="{EDF9982F-32D2-4A92-A677-2437B05C38C4}"/>
              </a:ext>
            </a:extLst>
          </p:cNvPr>
          <p:cNvSpPr/>
          <p:nvPr/>
        </p:nvSpPr>
        <p:spPr>
          <a:xfrm>
            <a:off x="1475030" y="2326081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C1E39D02-2634-4486-9019-B4B16B533996}"/>
              </a:ext>
            </a:extLst>
          </p:cNvPr>
          <p:cNvSpPr/>
          <p:nvPr/>
        </p:nvSpPr>
        <p:spPr>
          <a:xfrm>
            <a:off x="3701655" y="2340751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7617E9FF-40DD-4032-936B-A834615A5F92}"/>
              </a:ext>
            </a:extLst>
          </p:cNvPr>
          <p:cNvSpPr/>
          <p:nvPr/>
        </p:nvSpPr>
        <p:spPr>
          <a:xfrm>
            <a:off x="5831887" y="2334202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5013F9B-3369-4CA0-BF08-55FCBF796DF7}"/>
              </a:ext>
            </a:extLst>
          </p:cNvPr>
          <p:cNvSpPr/>
          <p:nvPr/>
        </p:nvSpPr>
        <p:spPr>
          <a:xfrm>
            <a:off x="7919431" y="2337740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16041FB-ACF8-4C8D-9256-6F9558BA58B5}"/>
              </a:ext>
            </a:extLst>
          </p:cNvPr>
          <p:cNvSpPr/>
          <p:nvPr/>
        </p:nvSpPr>
        <p:spPr>
          <a:xfrm>
            <a:off x="10081393" y="2341278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6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65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5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85185E-6 L -0.04075 0.07338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3657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076 -0.05903 " pathEditMode="relative" rAng="0" ptsTypes="AA">
                                      <p:cBhvr>
                                        <p:cTn id="135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8" dur="5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1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13178 4.07407E-6 " pathEditMode="relative" rAng="0" ptsTypes="AA">
                                      <p:cBhvr>
                                        <p:cTn id="192" dur="500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89" y="0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0.09466 3.7037E-7 " pathEditMode="relative" rAng="0" ptsTypes="AA">
                                      <p:cBhvr>
                                        <p:cTn id="194" dur="500" fill="hold"/>
                                        <p:tgtEl>
                                          <p:spTgt spid="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819" grpId="0"/>
      <p:bldP spid="819" grpId="1"/>
      <p:bldP spid="820" grpId="0"/>
      <p:bldP spid="820" grpId="1"/>
      <p:bldP spid="822" grpId="0"/>
      <p:bldP spid="822" grpId="1"/>
      <p:bldP spid="237" grpId="0"/>
      <p:bldP spid="239" grpId="0"/>
      <p:bldP spid="247" grpId="0"/>
      <p:bldP spid="259" grpId="0"/>
      <p:bldP spid="847" grpId="0"/>
      <p:bldP spid="847" grpId="1"/>
      <p:bldP spid="848" grpId="0"/>
      <p:bldP spid="848" grpId="1"/>
      <p:bldP spid="848" grpId="2"/>
      <p:bldP spid="849" grpId="0"/>
      <p:bldP spid="849" grpId="1"/>
      <p:bldP spid="850" grpId="0"/>
      <p:bldP spid="850" grpId="1"/>
      <p:bldP spid="850" grpId="2"/>
      <p:bldP spid="851" grpId="0"/>
      <p:bldP spid="851" grpId="1"/>
      <p:bldP spid="854" grpId="0"/>
      <p:bldP spid="854" grpId="1"/>
      <p:bldP spid="857" grpId="0"/>
      <p:bldP spid="857" grpId="1"/>
      <p:bldP spid="860" grpId="0"/>
      <p:bldP spid="860" grpId="1"/>
      <p:bldP spid="856" grpId="0"/>
      <p:bldP spid="856" grpId="1"/>
      <p:bldP spid="856" grpId="2"/>
      <p:bldP spid="856" grpId="3"/>
      <p:bldP spid="861" grpId="0"/>
      <p:bldP spid="861" grpId="1"/>
      <p:bldP spid="861" grpId="2"/>
      <p:bldP spid="861" grpId="3"/>
      <p:bldP spid="248" grpId="0"/>
      <p:bldP spid="24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loria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slide number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17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29AA6-627C-466F-A4A6-8466614E6800}"/>
              </a:ext>
            </a:extLst>
          </p:cNvPr>
          <p:cNvSpPr txBox="1"/>
          <p:nvPr/>
        </p:nvSpPr>
        <p:spPr>
          <a:xfrm>
            <a:off x="524388" y="736816"/>
            <a:ext cx="7834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Last round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5" name="SPN">
            <a:extLst>
              <a:ext uri="{FF2B5EF4-FFF2-40B4-BE49-F238E27FC236}">
                <a16:creationId xmlns:a16="http://schemas.microsoft.com/office/drawing/2014/main" id="{4A8CF2CC-7483-406F-952E-F7F19249FD0C}"/>
              </a:ext>
            </a:extLst>
          </p:cNvPr>
          <p:cNvSpPr txBox="1">
            <a:spLocks/>
          </p:cNvSpPr>
          <p:nvPr/>
        </p:nvSpPr>
        <p:spPr>
          <a:xfrm>
            <a:off x="504991" y="246979"/>
            <a:ext cx="1126276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Trail </a:t>
            </a:r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Search</a:t>
            </a:r>
            <a:endParaRPr lang="fr-FR" sz="44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6A44141-A8EA-4215-A362-6BECF2E6ECBE}"/>
              </a:ext>
            </a:extLst>
          </p:cNvPr>
          <p:cNvCxnSpPr>
            <a:cxnSpLocks/>
          </p:cNvCxnSpPr>
          <p:nvPr/>
        </p:nvCxnSpPr>
        <p:spPr>
          <a:xfrm>
            <a:off x="9264828" y="1588206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A49325F-0D81-4DA6-BD40-E68F19064F56}"/>
              </a:ext>
            </a:extLst>
          </p:cNvPr>
          <p:cNvCxnSpPr>
            <a:cxnSpLocks/>
          </p:cNvCxnSpPr>
          <p:nvPr/>
        </p:nvCxnSpPr>
        <p:spPr>
          <a:xfrm>
            <a:off x="9265250" y="143693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1839E85-A586-4542-969E-89A3EB44AA22}"/>
              </a:ext>
            </a:extLst>
          </p:cNvPr>
          <p:cNvCxnSpPr>
            <a:cxnSpLocks/>
          </p:cNvCxnSpPr>
          <p:nvPr/>
        </p:nvCxnSpPr>
        <p:spPr>
          <a:xfrm>
            <a:off x="9264828" y="175275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6496BDB-B12A-4728-B902-6E0A84A11E42}"/>
              </a:ext>
            </a:extLst>
          </p:cNvPr>
          <p:cNvCxnSpPr>
            <a:cxnSpLocks/>
          </p:cNvCxnSpPr>
          <p:nvPr/>
        </p:nvCxnSpPr>
        <p:spPr>
          <a:xfrm>
            <a:off x="9264826" y="189415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982760F-E34F-40BF-8FC6-DCD32FF7360F}"/>
              </a:ext>
            </a:extLst>
          </p:cNvPr>
          <p:cNvCxnSpPr>
            <a:cxnSpLocks/>
          </p:cNvCxnSpPr>
          <p:nvPr/>
        </p:nvCxnSpPr>
        <p:spPr>
          <a:xfrm>
            <a:off x="9264826" y="250375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ED75B2-D25F-4C0B-BCA8-E5906DBDE799}"/>
              </a:ext>
            </a:extLst>
          </p:cNvPr>
          <p:cNvCxnSpPr>
            <a:cxnSpLocks/>
          </p:cNvCxnSpPr>
          <p:nvPr/>
        </p:nvCxnSpPr>
        <p:spPr>
          <a:xfrm>
            <a:off x="9264824" y="2358064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C859E8A-A858-4B15-BA7F-E9111019540B}"/>
              </a:ext>
            </a:extLst>
          </p:cNvPr>
          <p:cNvCxnSpPr>
            <a:cxnSpLocks/>
          </p:cNvCxnSpPr>
          <p:nvPr/>
        </p:nvCxnSpPr>
        <p:spPr>
          <a:xfrm>
            <a:off x="9264826" y="266829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339CA28-874C-46E2-A05A-093CD8B05673}"/>
              </a:ext>
            </a:extLst>
          </p:cNvPr>
          <p:cNvCxnSpPr>
            <a:cxnSpLocks/>
          </p:cNvCxnSpPr>
          <p:nvPr/>
        </p:nvCxnSpPr>
        <p:spPr>
          <a:xfrm>
            <a:off x="9264824" y="280969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B3DCA7B-2969-4C0F-BF39-DC17495ECE1B}"/>
              </a:ext>
            </a:extLst>
          </p:cNvPr>
          <p:cNvCxnSpPr>
            <a:cxnSpLocks/>
          </p:cNvCxnSpPr>
          <p:nvPr/>
        </p:nvCxnSpPr>
        <p:spPr>
          <a:xfrm>
            <a:off x="9264826" y="3413569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B2987BC-4537-47C6-B52F-3853E6FAA03E}"/>
              </a:ext>
            </a:extLst>
          </p:cNvPr>
          <p:cNvCxnSpPr>
            <a:cxnSpLocks/>
          </p:cNvCxnSpPr>
          <p:nvPr/>
        </p:nvCxnSpPr>
        <p:spPr>
          <a:xfrm>
            <a:off x="9265248" y="3262301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902738E-E360-48C6-872E-3E5DB32A6D60}"/>
              </a:ext>
            </a:extLst>
          </p:cNvPr>
          <p:cNvCxnSpPr>
            <a:cxnSpLocks/>
          </p:cNvCxnSpPr>
          <p:nvPr/>
        </p:nvCxnSpPr>
        <p:spPr>
          <a:xfrm>
            <a:off x="9264826" y="3578115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4D0B834-918F-43BB-841A-67D045922517}"/>
              </a:ext>
            </a:extLst>
          </p:cNvPr>
          <p:cNvCxnSpPr>
            <a:cxnSpLocks/>
          </p:cNvCxnSpPr>
          <p:nvPr/>
        </p:nvCxnSpPr>
        <p:spPr>
          <a:xfrm>
            <a:off x="9264824" y="3719515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EF1D388-72CF-43D0-9B4B-E449EF7763CB}"/>
              </a:ext>
            </a:extLst>
          </p:cNvPr>
          <p:cNvCxnSpPr>
            <a:cxnSpLocks/>
          </p:cNvCxnSpPr>
          <p:nvPr/>
        </p:nvCxnSpPr>
        <p:spPr>
          <a:xfrm>
            <a:off x="9264826" y="4331362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9FF4A77-7D0A-4D8A-9801-8A9FABAD9FB4}"/>
              </a:ext>
            </a:extLst>
          </p:cNvPr>
          <p:cNvCxnSpPr>
            <a:cxnSpLocks/>
          </p:cNvCxnSpPr>
          <p:nvPr/>
        </p:nvCxnSpPr>
        <p:spPr>
          <a:xfrm>
            <a:off x="9265248" y="4180094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3C4E9D7-DE2C-48AD-A306-A38575ED2E9A}"/>
              </a:ext>
            </a:extLst>
          </p:cNvPr>
          <p:cNvCxnSpPr>
            <a:cxnSpLocks/>
          </p:cNvCxnSpPr>
          <p:nvPr/>
        </p:nvCxnSpPr>
        <p:spPr>
          <a:xfrm>
            <a:off x="9264826" y="449590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212076D-98C6-4C46-892E-ED169B349181}"/>
              </a:ext>
            </a:extLst>
          </p:cNvPr>
          <p:cNvCxnSpPr>
            <a:cxnSpLocks/>
          </p:cNvCxnSpPr>
          <p:nvPr/>
        </p:nvCxnSpPr>
        <p:spPr>
          <a:xfrm>
            <a:off x="9264824" y="4637308"/>
            <a:ext cx="8046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7BB06B5-39C5-48C7-B638-76D83CC13EFD}"/>
              </a:ext>
            </a:extLst>
          </p:cNvPr>
          <p:cNvCxnSpPr>
            <a:cxnSpLocks/>
          </p:cNvCxnSpPr>
          <p:nvPr/>
        </p:nvCxnSpPr>
        <p:spPr>
          <a:xfrm>
            <a:off x="1264699" y="158430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1FE5BDA-9C3F-47FE-8EA5-5BEB6CACBC42}"/>
              </a:ext>
            </a:extLst>
          </p:cNvPr>
          <p:cNvCxnSpPr>
            <a:cxnSpLocks/>
          </p:cNvCxnSpPr>
          <p:nvPr/>
        </p:nvCxnSpPr>
        <p:spPr>
          <a:xfrm>
            <a:off x="1265121" y="143304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384CC8A-6729-45B8-872A-3A02C8B44DC6}"/>
              </a:ext>
            </a:extLst>
          </p:cNvPr>
          <p:cNvCxnSpPr>
            <a:cxnSpLocks/>
          </p:cNvCxnSpPr>
          <p:nvPr/>
        </p:nvCxnSpPr>
        <p:spPr>
          <a:xfrm>
            <a:off x="1264699" y="174885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42E1D66-F2A1-47CA-806F-CCA92FC31B41}"/>
              </a:ext>
            </a:extLst>
          </p:cNvPr>
          <p:cNvCxnSpPr>
            <a:cxnSpLocks/>
          </p:cNvCxnSpPr>
          <p:nvPr/>
        </p:nvCxnSpPr>
        <p:spPr>
          <a:xfrm>
            <a:off x="1264697" y="189025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B27D3AF-AE38-45E7-9BFE-B57ACED6DF3D}"/>
              </a:ext>
            </a:extLst>
          </p:cNvPr>
          <p:cNvCxnSpPr>
            <a:cxnSpLocks/>
          </p:cNvCxnSpPr>
          <p:nvPr/>
        </p:nvCxnSpPr>
        <p:spPr>
          <a:xfrm>
            <a:off x="1264697" y="249985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5A2E941D-44A7-4B3A-94A2-44A921A68256}"/>
              </a:ext>
            </a:extLst>
          </p:cNvPr>
          <p:cNvCxnSpPr>
            <a:cxnSpLocks/>
          </p:cNvCxnSpPr>
          <p:nvPr/>
        </p:nvCxnSpPr>
        <p:spPr>
          <a:xfrm>
            <a:off x="1265119" y="234858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5352A7D-CBCA-43CC-821D-761D148C0761}"/>
              </a:ext>
            </a:extLst>
          </p:cNvPr>
          <p:cNvCxnSpPr>
            <a:cxnSpLocks/>
          </p:cNvCxnSpPr>
          <p:nvPr/>
        </p:nvCxnSpPr>
        <p:spPr>
          <a:xfrm>
            <a:off x="1264697" y="266440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1EC3D52-E00A-4787-9AA6-CE884EC4FEEE}"/>
              </a:ext>
            </a:extLst>
          </p:cNvPr>
          <p:cNvCxnSpPr>
            <a:cxnSpLocks/>
          </p:cNvCxnSpPr>
          <p:nvPr/>
        </p:nvCxnSpPr>
        <p:spPr>
          <a:xfrm>
            <a:off x="1264695" y="280580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D615FFD-01DE-41C9-9D80-B2B4FB60C7E2}"/>
              </a:ext>
            </a:extLst>
          </p:cNvPr>
          <p:cNvCxnSpPr>
            <a:cxnSpLocks/>
          </p:cNvCxnSpPr>
          <p:nvPr/>
        </p:nvCxnSpPr>
        <p:spPr>
          <a:xfrm>
            <a:off x="1264697" y="340967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651086C0-CA50-4665-A75D-9F0623E9A775}"/>
              </a:ext>
            </a:extLst>
          </p:cNvPr>
          <p:cNvCxnSpPr>
            <a:cxnSpLocks/>
          </p:cNvCxnSpPr>
          <p:nvPr/>
        </p:nvCxnSpPr>
        <p:spPr>
          <a:xfrm>
            <a:off x="1265119" y="3258403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C6A93DC-E167-453C-982A-398FDDE1C3EF}"/>
              </a:ext>
            </a:extLst>
          </p:cNvPr>
          <p:cNvCxnSpPr>
            <a:cxnSpLocks/>
          </p:cNvCxnSpPr>
          <p:nvPr/>
        </p:nvCxnSpPr>
        <p:spPr>
          <a:xfrm>
            <a:off x="1264697" y="357421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CEBDC5-BA87-4069-AA1D-554BFBEA91DB}"/>
              </a:ext>
            </a:extLst>
          </p:cNvPr>
          <p:cNvCxnSpPr>
            <a:cxnSpLocks/>
          </p:cNvCxnSpPr>
          <p:nvPr/>
        </p:nvCxnSpPr>
        <p:spPr>
          <a:xfrm>
            <a:off x="1264695" y="371561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7B7672-8450-4833-8968-04639B088985}"/>
              </a:ext>
            </a:extLst>
          </p:cNvPr>
          <p:cNvCxnSpPr>
            <a:cxnSpLocks/>
          </p:cNvCxnSpPr>
          <p:nvPr/>
        </p:nvCxnSpPr>
        <p:spPr>
          <a:xfrm>
            <a:off x="1264697" y="432746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CE867A-3542-49BD-8CA1-000E6162052D}"/>
              </a:ext>
            </a:extLst>
          </p:cNvPr>
          <p:cNvCxnSpPr>
            <a:cxnSpLocks/>
          </p:cNvCxnSpPr>
          <p:nvPr/>
        </p:nvCxnSpPr>
        <p:spPr>
          <a:xfrm>
            <a:off x="1265119" y="4176196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1D472C5-0CB7-48BB-B228-52D2B7E8E805}"/>
              </a:ext>
            </a:extLst>
          </p:cNvPr>
          <p:cNvCxnSpPr>
            <a:cxnSpLocks/>
          </p:cNvCxnSpPr>
          <p:nvPr/>
        </p:nvCxnSpPr>
        <p:spPr>
          <a:xfrm>
            <a:off x="1264697" y="449201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569A6E4-D008-47FA-A8FF-32992B23D28B}"/>
              </a:ext>
            </a:extLst>
          </p:cNvPr>
          <p:cNvCxnSpPr>
            <a:cxnSpLocks/>
          </p:cNvCxnSpPr>
          <p:nvPr/>
        </p:nvCxnSpPr>
        <p:spPr>
          <a:xfrm>
            <a:off x="1264695" y="463341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5CF803B-5528-4A34-AB0C-048B2499D1ED}"/>
              </a:ext>
            </a:extLst>
          </p:cNvPr>
          <p:cNvCxnSpPr>
            <a:cxnSpLocks/>
          </p:cNvCxnSpPr>
          <p:nvPr/>
        </p:nvCxnSpPr>
        <p:spPr>
          <a:xfrm flipV="1">
            <a:off x="10633754" y="1440639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6215C62-6543-41CA-B6B0-277FDC0A732E}"/>
              </a:ext>
            </a:extLst>
          </p:cNvPr>
          <p:cNvCxnSpPr>
            <a:cxnSpLocks/>
          </p:cNvCxnSpPr>
          <p:nvPr/>
        </p:nvCxnSpPr>
        <p:spPr>
          <a:xfrm>
            <a:off x="8481638" y="1590642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0F6BB56-5C36-4522-AE30-3ED3F762EAB3}"/>
              </a:ext>
            </a:extLst>
          </p:cNvPr>
          <p:cNvCxnSpPr>
            <a:cxnSpLocks/>
          </p:cNvCxnSpPr>
          <p:nvPr/>
        </p:nvCxnSpPr>
        <p:spPr>
          <a:xfrm>
            <a:off x="8482060" y="143937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E4BFEE7-CC3A-43E0-8BD3-DD2EA1057932}"/>
              </a:ext>
            </a:extLst>
          </p:cNvPr>
          <p:cNvCxnSpPr>
            <a:cxnSpLocks/>
          </p:cNvCxnSpPr>
          <p:nvPr/>
        </p:nvCxnSpPr>
        <p:spPr>
          <a:xfrm>
            <a:off x="8481638" y="17551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8499D701-B2EB-4739-827F-90F058824927}"/>
              </a:ext>
            </a:extLst>
          </p:cNvPr>
          <p:cNvCxnSpPr>
            <a:cxnSpLocks/>
          </p:cNvCxnSpPr>
          <p:nvPr/>
        </p:nvCxnSpPr>
        <p:spPr>
          <a:xfrm>
            <a:off x="8481636" y="18965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B52AF6FD-06E7-43ED-A209-82437C2807E6}"/>
              </a:ext>
            </a:extLst>
          </p:cNvPr>
          <p:cNvCxnSpPr>
            <a:cxnSpLocks/>
          </p:cNvCxnSpPr>
          <p:nvPr/>
        </p:nvCxnSpPr>
        <p:spPr>
          <a:xfrm>
            <a:off x="8481636" y="250618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9AECEC29-3100-4921-B0D8-59B4E0A1EA4D}"/>
              </a:ext>
            </a:extLst>
          </p:cNvPr>
          <p:cNvCxnSpPr>
            <a:cxnSpLocks/>
          </p:cNvCxnSpPr>
          <p:nvPr/>
        </p:nvCxnSpPr>
        <p:spPr>
          <a:xfrm>
            <a:off x="8482058" y="235492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CF80DE8C-60D5-4EC4-885A-D8BD2F8FBE4E}"/>
              </a:ext>
            </a:extLst>
          </p:cNvPr>
          <p:cNvCxnSpPr>
            <a:cxnSpLocks/>
          </p:cNvCxnSpPr>
          <p:nvPr/>
        </p:nvCxnSpPr>
        <p:spPr>
          <a:xfrm>
            <a:off x="8481636" y="267073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E45C3C3E-14A5-4AD8-AEA7-5EC9CA0E15DD}"/>
              </a:ext>
            </a:extLst>
          </p:cNvPr>
          <p:cNvCxnSpPr>
            <a:cxnSpLocks/>
          </p:cNvCxnSpPr>
          <p:nvPr/>
        </p:nvCxnSpPr>
        <p:spPr>
          <a:xfrm>
            <a:off x="8481634" y="281213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9E0A95F-2A82-4F22-B4EB-208B53A51101}"/>
              </a:ext>
            </a:extLst>
          </p:cNvPr>
          <p:cNvCxnSpPr>
            <a:cxnSpLocks/>
          </p:cNvCxnSpPr>
          <p:nvPr/>
        </p:nvCxnSpPr>
        <p:spPr>
          <a:xfrm>
            <a:off x="8481636" y="3416005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340207A2-5E19-48A5-B954-B98B1FF9CF2E}"/>
              </a:ext>
            </a:extLst>
          </p:cNvPr>
          <p:cNvCxnSpPr>
            <a:cxnSpLocks/>
          </p:cNvCxnSpPr>
          <p:nvPr/>
        </p:nvCxnSpPr>
        <p:spPr>
          <a:xfrm>
            <a:off x="8482058" y="3264737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AA141A80-B799-4E73-ACD2-C46EC4829E69}"/>
              </a:ext>
            </a:extLst>
          </p:cNvPr>
          <p:cNvCxnSpPr>
            <a:cxnSpLocks/>
          </p:cNvCxnSpPr>
          <p:nvPr/>
        </p:nvCxnSpPr>
        <p:spPr>
          <a:xfrm>
            <a:off x="8481636" y="358055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536F1FE-0117-4444-B0A5-1765C809CB99}"/>
              </a:ext>
            </a:extLst>
          </p:cNvPr>
          <p:cNvCxnSpPr>
            <a:cxnSpLocks/>
          </p:cNvCxnSpPr>
          <p:nvPr/>
        </p:nvCxnSpPr>
        <p:spPr>
          <a:xfrm>
            <a:off x="8481634" y="3721951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A9FC9628-DFEF-450C-B800-B9E87F52B1DD}"/>
              </a:ext>
            </a:extLst>
          </p:cNvPr>
          <p:cNvCxnSpPr>
            <a:cxnSpLocks/>
          </p:cNvCxnSpPr>
          <p:nvPr/>
        </p:nvCxnSpPr>
        <p:spPr>
          <a:xfrm>
            <a:off x="8481636" y="4333798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C30300D4-ECE7-4341-9061-5FD8CF6F8D45}"/>
              </a:ext>
            </a:extLst>
          </p:cNvPr>
          <p:cNvCxnSpPr>
            <a:cxnSpLocks/>
          </p:cNvCxnSpPr>
          <p:nvPr/>
        </p:nvCxnSpPr>
        <p:spPr>
          <a:xfrm>
            <a:off x="8482058" y="4182530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4D64B474-F7A7-4C8B-A65F-03E46C024DB9}"/>
              </a:ext>
            </a:extLst>
          </p:cNvPr>
          <p:cNvCxnSpPr>
            <a:cxnSpLocks/>
          </p:cNvCxnSpPr>
          <p:nvPr/>
        </p:nvCxnSpPr>
        <p:spPr>
          <a:xfrm>
            <a:off x="8481636" y="449834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74E8063-8DD9-43D9-8FFB-5972A7534353}"/>
              </a:ext>
            </a:extLst>
          </p:cNvPr>
          <p:cNvCxnSpPr>
            <a:cxnSpLocks/>
          </p:cNvCxnSpPr>
          <p:nvPr/>
        </p:nvCxnSpPr>
        <p:spPr>
          <a:xfrm>
            <a:off x="8481634" y="4639744"/>
            <a:ext cx="2313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0198F5D9-7876-4B6B-AC24-9C2D1300513C}"/>
              </a:ext>
            </a:extLst>
          </p:cNvPr>
          <p:cNvCxnSpPr>
            <a:cxnSpLocks/>
          </p:cNvCxnSpPr>
          <p:nvPr/>
        </p:nvCxnSpPr>
        <p:spPr>
          <a:xfrm flipV="1">
            <a:off x="10627491" y="1585709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EAE85EFD-CA6D-4EC9-B7DC-47CD83C64E6D}"/>
              </a:ext>
            </a:extLst>
          </p:cNvPr>
          <p:cNvCxnSpPr>
            <a:cxnSpLocks/>
          </p:cNvCxnSpPr>
          <p:nvPr/>
        </p:nvCxnSpPr>
        <p:spPr>
          <a:xfrm flipV="1">
            <a:off x="10627491" y="1752395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C40622AE-71F2-475A-873E-E8FC121A7702}"/>
              </a:ext>
            </a:extLst>
          </p:cNvPr>
          <p:cNvCxnSpPr>
            <a:cxnSpLocks/>
          </p:cNvCxnSpPr>
          <p:nvPr/>
        </p:nvCxnSpPr>
        <p:spPr>
          <a:xfrm flipV="1">
            <a:off x="10627491" y="1893923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0B4A9F00-DEE4-4957-921D-9452704E0C1F}"/>
              </a:ext>
            </a:extLst>
          </p:cNvPr>
          <p:cNvCxnSpPr>
            <a:cxnSpLocks/>
          </p:cNvCxnSpPr>
          <p:nvPr/>
        </p:nvCxnSpPr>
        <p:spPr>
          <a:xfrm flipV="1">
            <a:off x="10627491" y="2354810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8EAC3126-431B-4D35-8556-DA460AF1A822}"/>
              </a:ext>
            </a:extLst>
          </p:cNvPr>
          <p:cNvCxnSpPr>
            <a:cxnSpLocks/>
          </p:cNvCxnSpPr>
          <p:nvPr/>
        </p:nvCxnSpPr>
        <p:spPr>
          <a:xfrm flipV="1">
            <a:off x="10636075" y="2504003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4796382-9B2D-4530-A3E8-74206D6F7919}"/>
              </a:ext>
            </a:extLst>
          </p:cNvPr>
          <p:cNvCxnSpPr>
            <a:cxnSpLocks/>
          </p:cNvCxnSpPr>
          <p:nvPr/>
        </p:nvCxnSpPr>
        <p:spPr>
          <a:xfrm flipV="1">
            <a:off x="10637542" y="2666338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0A342794-1750-4E48-B11E-BE8134FA3BFF}"/>
              </a:ext>
            </a:extLst>
          </p:cNvPr>
          <p:cNvCxnSpPr>
            <a:cxnSpLocks/>
          </p:cNvCxnSpPr>
          <p:nvPr/>
        </p:nvCxnSpPr>
        <p:spPr>
          <a:xfrm flipV="1">
            <a:off x="10636075" y="2807577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0D7D3AA3-8038-43E0-8A47-04D5F46938DF}"/>
              </a:ext>
            </a:extLst>
          </p:cNvPr>
          <p:cNvCxnSpPr>
            <a:cxnSpLocks/>
          </p:cNvCxnSpPr>
          <p:nvPr/>
        </p:nvCxnSpPr>
        <p:spPr>
          <a:xfrm flipV="1">
            <a:off x="10637542" y="3256983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D0CD979-9CEA-4D12-8146-B7D8E316484E}"/>
              </a:ext>
            </a:extLst>
          </p:cNvPr>
          <p:cNvCxnSpPr>
            <a:cxnSpLocks/>
          </p:cNvCxnSpPr>
          <p:nvPr/>
        </p:nvCxnSpPr>
        <p:spPr>
          <a:xfrm flipV="1">
            <a:off x="10633754" y="3414272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02C1CA9C-52F0-4501-A2FB-F024B3EA7BAC}"/>
              </a:ext>
            </a:extLst>
          </p:cNvPr>
          <p:cNvCxnSpPr>
            <a:cxnSpLocks/>
          </p:cNvCxnSpPr>
          <p:nvPr/>
        </p:nvCxnSpPr>
        <p:spPr>
          <a:xfrm flipV="1">
            <a:off x="10636146" y="3575677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AAF4CF8-09F0-480F-993E-3DBE942D538A}"/>
              </a:ext>
            </a:extLst>
          </p:cNvPr>
          <p:cNvCxnSpPr>
            <a:cxnSpLocks/>
          </p:cNvCxnSpPr>
          <p:nvPr/>
        </p:nvCxnSpPr>
        <p:spPr>
          <a:xfrm flipV="1">
            <a:off x="10641564" y="3721605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4CE9CD9A-44AD-400A-87A7-4E3DB3B893FC}"/>
              </a:ext>
            </a:extLst>
          </p:cNvPr>
          <p:cNvCxnSpPr>
            <a:cxnSpLocks/>
          </p:cNvCxnSpPr>
          <p:nvPr/>
        </p:nvCxnSpPr>
        <p:spPr>
          <a:xfrm flipV="1">
            <a:off x="10641564" y="4178432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ECF63E6A-9694-4A1E-86C7-168FCF157E8A}"/>
              </a:ext>
            </a:extLst>
          </p:cNvPr>
          <p:cNvCxnSpPr>
            <a:cxnSpLocks/>
          </p:cNvCxnSpPr>
          <p:nvPr/>
        </p:nvCxnSpPr>
        <p:spPr>
          <a:xfrm flipV="1">
            <a:off x="10641564" y="4329317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6EA0356C-3DA4-4786-A04F-3C137737C23E}"/>
              </a:ext>
            </a:extLst>
          </p:cNvPr>
          <p:cNvCxnSpPr>
            <a:cxnSpLocks/>
          </p:cNvCxnSpPr>
          <p:nvPr/>
        </p:nvCxnSpPr>
        <p:spPr>
          <a:xfrm flipV="1">
            <a:off x="10643644" y="4493011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27E98693-99D5-4951-BED1-5D834C92BAEE}"/>
              </a:ext>
            </a:extLst>
          </p:cNvPr>
          <p:cNvCxnSpPr>
            <a:cxnSpLocks/>
          </p:cNvCxnSpPr>
          <p:nvPr/>
        </p:nvCxnSpPr>
        <p:spPr>
          <a:xfrm flipV="1">
            <a:off x="10639233" y="4637308"/>
            <a:ext cx="320040" cy="11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118E4EE-1D58-4F43-8AC4-65637757F086}"/>
              </a:ext>
            </a:extLst>
          </p:cNvPr>
          <p:cNvSpPr/>
          <p:nvPr/>
        </p:nvSpPr>
        <p:spPr>
          <a:xfrm rot="16200000">
            <a:off x="8600287" y="1395338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1" name="XOR">
            <a:extLst>
              <a:ext uri="{FF2B5EF4-FFF2-40B4-BE49-F238E27FC236}">
                <a16:creationId xmlns:a16="http://schemas.microsoft.com/office/drawing/2014/main" id="{EDD54F63-CD86-4513-BD1C-251133D3ABDF}"/>
              </a:ext>
            </a:extLst>
          </p:cNvPr>
          <p:cNvSpPr txBox="1">
            <a:spLocks/>
          </p:cNvSpPr>
          <p:nvPr/>
        </p:nvSpPr>
        <p:spPr>
          <a:xfrm>
            <a:off x="8784436" y="1465691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BE36E210-64DB-4BB0-B7E4-96E50766C225}"/>
              </a:ext>
            </a:extLst>
          </p:cNvPr>
          <p:cNvSpPr/>
          <p:nvPr/>
        </p:nvSpPr>
        <p:spPr>
          <a:xfrm rot="16200000">
            <a:off x="8600287" y="3222453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7" name="XOR">
            <a:extLst>
              <a:ext uri="{FF2B5EF4-FFF2-40B4-BE49-F238E27FC236}">
                <a16:creationId xmlns:a16="http://schemas.microsoft.com/office/drawing/2014/main" id="{DD5B86C2-7B0F-49A1-B946-0CA32FEF5FEA}"/>
              </a:ext>
            </a:extLst>
          </p:cNvPr>
          <p:cNvSpPr txBox="1">
            <a:spLocks/>
          </p:cNvSpPr>
          <p:nvPr/>
        </p:nvSpPr>
        <p:spPr>
          <a:xfrm>
            <a:off x="8761544" y="3285737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56BB2C-2FF1-433A-8A66-268A97A006BA}"/>
              </a:ext>
            </a:extLst>
          </p:cNvPr>
          <p:cNvGrpSpPr/>
          <p:nvPr/>
        </p:nvGrpSpPr>
        <p:grpSpPr>
          <a:xfrm>
            <a:off x="1513906" y="5270475"/>
            <a:ext cx="8700230" cy="672825"/>
            <a:chOff x="1513906" y="5268080"/>
            <a:chExt cx="8700230" cy="6728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47756CB-5871-49FC-A25E-1C34DB6CAA33}"/>
                </a:ext>
              </a:extLst>
            </p:cNvPr>
            <p:cNvGrpSpPr/>
            <p:nvPr/>
          </p:nvGrpSpPr>
          <p:grpSpPr>
            <a:xfrm>
              <a:off x="9232522" y="5387470"/>
              <a:ext cx="605334" cy="553435"/>
              <a:chOff x="6610013" y="5369231"/>
              <a:chExt cx="605334" cy="553435"/>
            </a:xfrm>
          </p:grpSpPr>
          <p:sp>
            <p:nvSpPr>
              <p:cNvPr id="274" name="XOR">
                <a:extLst>
                  <a:ext uri="{FF2B5EF4-FFF2-40B4-BE49-F238E27FC236}">
                    <a16:creationId xmlns:a16="http://schemas.microsoft.com/office/drawing/2014/main" id="{26FE9516-3E62-4BF2-BE9A-B09798A3F2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0013" y="5369231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K</a:t>
                </a:r>
              </a:p>
            </p:txBody>
          </p:sp>
          <p:sp>
            <p:nvSpPr>
              <p:cNvPr id="275" name="XOR">
                <a:extLst>
                  <a:ext uri="{FF2B5EF4-FFF2-40B4-BE49-F238E27FC236}">
                    <a16:creationId xmlns:a16="http://schemas.microsoft.com/office/drawing/2014/main" id="{C7695164-862F-4DCD-9F81-32CB4DA25F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00851" y="5500674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5</a:t>
                </a:r>
              </a:p>
            </p:txBody>
          </p:sp>
        </p:grpSp>
        <p:sp>
          <p:nvSpPr>
            <p:cNvPr id="277" name="Chiffrement">
              <a:extLst>
                <a:ext uri="{FF2B5EF4-FFF2-40B4-BE49-F238E27FC236}">
                  <a16:creationId xmlns:a16="http://schemas.microsoft.com/office/drawing/2014/main" id="{0DD3F92D-D733-4180-817D-5F9756DF1D32}"/>
                </a:ext>
              </a:extLst>
            </p:cNvPr>
            <p:cNvSpPr txBox="1">
              <a:spLocks/>
            </p:cNvSpPr>
            <p:nvPr/>
          </p:nvSpPr>
          <p:spPr>
            <a:xfrm>
              <a:off x="1513906" y="5268080"/>
              <a:ext cx="8700230" cy="55983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8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We</a:t>
              </a:r>
              <a:r>
                <a:rPr lang="fr-FR" sz="28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can </a:t>
              </a:r>
              <a:r>
                <a:rPr lang="fr-FR" sz="28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attack</a:t>
              </a:r>
              <a:r>
                <a:rPr lang="fr-FR" sz="28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bits 5 to 8 and 13 to 16 of       </a:t>
              </a:r>
              <a:endParaRPr lang="fr-FR" sz="2800" b="1" dirty="0">
                <a:solidFill>
                  <a:schemeClr val="accent1"/>
                </a:solidFill>
                <a:latin typeface="Helvetica 55 Roman" panose="020B0500000000000000" pitchFamily="34" charset="0"/>
                <a:cs typeface="Helvetica" panose="020B0604020202020204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3189A1A3-4302-4DAD-A720-E3FC77E154B4}"/>
              </a:ext>
            </a:extLst>
          </p:cNvPr>
          <p:cNvSpPr/>
          <p:nvPr/>
        </p:nvSpPr>
        <p:spPr>
          <a:xfrm rot="16200000">
            <a:off x="8587861" y="2765673"/>
            <a:ext cx="3523063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ED1C67A-64AC-4D3E-8FC8-1A25B99EAC6E}"/>
              </a:ext>
            </a:extLst>
          </p:cNvPr>
          <p:cNvCxnSpPr>
            <a:cxnSpLocks/>
          </p:cNvCxnSpPr>
          <p:nvPr/>
        </p:nvCxnSpPr>
        <p:spPr>
          <a:xfrm>
            <a:off x="9029363" y="2352621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2" name="Straight Arrow Connector 281">
            <a:extLst>
              <a:ext uri="{FF2B5EF4-FFF2-40B4-BE49-F238E27FC236}">
                <a16:creationId xmlns:a16="http://schemas.microsoft.com/office/drawing/2014/main" id="{27575306-4962-4A01-A55A-5D511C8F5814}"/>
              </a:ext>
            </a:extLst>
          </p:cNvPr>
          <p:cNvCxnSpPr>
            <a:cxnSpLocks/>
          </p:cNvCxnSpPr>
          <p:nvPr/>
        </p:nvCxnSpPr>
        <p:spPr>
          <a:xfrm>
            <a:off x="9025504" y="2497016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3" name="Straight Arrow Connector 282">
            <a:extLst>
              <a:ext uri="{FF2B5EF4-FFF2-40B4-BE49-F238E27FC236}">
                <a16:creationId xmlns:a16="http://schemas.microsoft.com/office/drawing/2014/main" id="{B63B4A1B-1CAB-4000-8127-17A1CAE5F369}"/>
              </a:ext>
            </a:extLst>
          </p:cNvPr>
          <p:cNvCxnSpPr>
            <a:cxnSpLocks/>
          </p:cNvCxnSpPr>
          <p:nvPr/>
        </p:nvCxnSpPr>
        <p:spPr>
          <a:xfrm>
            <a:off x="9025504" y="2658507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4" name="Straight Arrow Connector 283">
            <a:extLst>
              <a:ext uri="{FF2B5EF4-FFF2-40B4-BE49-F238E27FC236}">
                <a16:creationId xmlns:a16="http://schemas.microsoft.com/office/drawing/2014/main" id="{D47DE485-AA81-4523-97ED-D80EC8263130}"/>
              </a:ext>
            </a:extLst>
          </p:cNvPr>
          <p:cNvCxnSpPr>
            <a:cxnSpLocks/>
          </p:cNvCxnSpPr>
          <p:nvPr/>
        </p:nvCxnSpPr>
        <p:spPr>
          <a:xfrm>
            <a:off x="9028966" y="2805319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5" name="Straight Arrow Connector 284">
            <a:extLst>
              <a:ext uri="{FF2B5EF4-FFF2-40B4-BE49-F238E27FC236}">
                <a16:creationId xmlns:a16="http://schemas.microsoft.com/office/drawing/2014/main" id="{CBAC2055-B194-47BC-B74F-2E028C0DE243}"/>
              </a:ext>
            </a:extLst>
          </p:cNvPr>
          <p:cNvCxnSpPr>
            <a:cxnSpLocks/>
          </p:cNvCxnSpPr>
          <p:nvPr/>
        </p:nvCxnSpPr>
        <p:spPr>
          <a:xfrm>
            <a:off x="9045506" y="4178391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6" name="Straight Arrow Connector 285">
            <a:extLst>
              <a:ext uri="{FF2B5EF4-FFF2-40B4-BE49-F238E27FC236}">
                <a16:creationId xmlns:a16="http://schemas.microsoft.com/office/drawing/2014/main" id="{582F5632-E9B3-467A-BED3-28E8595F1B69}"/>
              </a:ext>
            </a:extLst>
          </p:cNvPr>
          <p:cNvCxnSpPr>
            <a:cxnSpLocks/>
          </p:cNvCxnSpPr>
          <p:nvPr/>
        </p:nvCxnSpPr>
        <p:spPr>
          <a:xfrm>
            <a:off x="9041162" y="4330455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7" name="Straight Arrow Connector 286">
            <a:extLst>
              <a:ext uri="{FF2B5EF4-FFF2-40B4-BE49-F238E27FC236}">
                <a16:creationId xmlns:a16="http://schemas.microsoft.com/office/drawing/2014/main" id="{7069671E-6267-4B71-A5A1-5C1315F96B95}"/>
              </a:ext>
            </a:extLst>
          </p:cNvPr>
          <p:cNvCxnSpPr>
            <a:cxnSpLocks/>
          </p:cNvCxnSpPr>
          <p:nvPr/>
        </p:nvCxnSpPr>
        <p:spPr>
          <a:xfrm>
            <a:off x="9028966" y="4491049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8" name="Straight Arrow Connector 287">
            <a:extLst>
              <a:ext uri="{FF2B5EF4-FFF2-40B4-BE49-F238E27FC236}">
                <a16:creationId xmlns:a16="http://schemas.microsoft.com/office/drawing/2014/main" id="{10F70B4C-86C5-401C-9309-CF8A70482268}"/>
              </a:ext>
            </a:extLst>
          </p:cNvPr>
          <p:cNvCxnSpPr>
            <a:cxnSpLocks/>
          </p:cNvCxnSpPr>
          <p:nvPr/>
        </p:nvCxnSpPr>
        <p:spPr>
          <a:xfrm>
            <a:off x="9028966" y="4629443"/>
            <a:ext cx="1941294" cy="2017"/>
          </a:xfrm>
          <a:prstGeom prst="straightConnector1">
            <a:avLst/>
          </a:prstGeom>
          <a:ln w="444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079E09C8-9ECF-4698-9E19-1151A8669D7C}"/>
              </a:ext>
            </a:extLst>
          </p:cNvPr>
          <p:cNvGrpSpPr/>
          <p:nvPr/>
        </p:nvGrpSpPr>
        <p:grpSpPr>
          <a:xfrm>
            <a:off x="10043899" y="2822428"/>
            <a:ext cx="605334" cy="585534"/>
            <a:chOff x="4134425" y="5848195"/>
            <a:chExt cx="605334" cy="585534"/>
          </a:xfrm>
        </p:grpSpPr>
        <p:sp>
          <p:nvSpPr>
            <p:cNvPr id="223" name="XOR">
              <a:extLst>
                <a:ext uri="{FF2B5EF4-FFF2-40B4-BE49-F238E27FC236}">
                  <a16:creationId xmlns:a16="http://schemas.microsoft.com/office/drawing/2014/main" id="{808F3194-9E95-4A8C-A36B-D068F71776E8}"/>
                </a:ext>
              </a:extLst>
            </p:cNvPr>
            <p:cNvSpPr txBox="1">
              <a:spLocks/>
            </p:cNvSpPr>
            <p:nvPr/>
          </p:nvSpPr>
          <p:spPr>
            <a:xfrm>
              <a:off x="4134425" y="5848195"/>
              <a:ext cx="448086" cy="4975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32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K</a:t>
              </a:r>
            </a:p>
          </p:txBody>
        </p:sp>
        <p:sp>
          <p:nvSpPr>
            <p:cNvPr id="224" name="XOR">
              <a:extLst>
                <a:ext uri="{FF2B5EF4-FFF2-40B4-BE49-F238E27FC236}">
                  <a16:creationId xmlns:a16="http://schemas.microsoft.com/office/drawing/2014/main" id="{8A62D4DB-681D-4C60-AC5E-37507903FC10}"/>
                </a:ext>
              </a:extLst>
            </p:cNvPr>
            <p:cNvSpPr txBox="1">
              <a:spLocks/>
            </p:cNvSpPr>
            <p:nvPr/>
          </p:nvSpPr>
          <p:spPr>
            <a:xfrm>
              <a:off x="4425263" y="6011737"/>
              <a:ext cx="314496" cy="4219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24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5</a:t>
              </a:r>
            </a:p>
          </p:txBody>
        </p:sp>
      </p:grp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0F4C3F1F-4E35-47FD-A243-3617D941A113}"/>
              </a:ext>
            </a:extLst>
          </p:cNvPr>
          <p:cNvCxnSpPr/>
          <p:nvPr/>
        </p:nvCxnSpPr>
        <p:spPr>
          <a:xfrm flipV="1">
            <a:off x="1368930" y="4891352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3F683914-5A3A-4F9E-98BF-BEAA6DA6EA48}"/>
              </a:ext>
            </a:extLst>
          </p:cNvPr>
          <p:cNvCxnSpPr/>
          <p:nvPr/>
        </p:nvCxnSpPr>
        <p:spPr>
          <a:xfrm flipV="1">
            <a:off x="10762950" y="4891352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x">
            <a:extLst>
              <a:ext uri="{FF2B5EF4-FFF2-40B4-BE49-F238E27FC236}">
                <a16:creationId xmlns:a16="http://schemas.microsoft.com/office/drawing/2014/main" id="{F069F7E7-88AE-4923-9A7B-9DABE43CD99C}"/>
              </a:ext>
            </a:extLst>
          </p:cNvPr>
          <p:cNvSpPr txBox="1"/>
          <p:nvPr/>
        </p:nvSpPr>
        <p:spPr>
          <a:xfrm>
            <a:off x="751181" y="5314635"/>
            <a:ext cx="1222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( x , x’ 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307" name="x">
            <a:extLst>
              <a:ext uri="{FF2B5EF4-FFF2-40B4-BE49-F238E27FC236}">
                <a16:creationId xmlns:a16="http://schemas.microsoft.com/office/drawing/2014/main" id="{457924EE-B104-417B-9868-97D07C8E2202}"/>
              </a:ext>
            </a:extLst>
          </p:cNvPr>
          <p:cNvSpPr txBox="1"/>
          <p:nvPr/>
        </p:nvSpPr>
        <p:spPr>
          <a:xfrm>
            <a:off x="10171802" y="5314635"/>
            <a:ext cx="12221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( z , z’ )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0FD5A435-9171-4C17-9753-2DDE20779F40}"/>
                  </a:ext>
                </a:extLst>
              </p:cNvPr>
              <p:cNvSpPr txBox="1"/>
              <p:nvPr/>
            </p:nvSpPr>
            <p:spPr>
              <a:xfrm>
                <a:off x="160425" y="5738560"/>
                <a:ext cx="434593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1600" dirty="0" err="1">
                    <a:solidFill>
                      <a:prstClr val="black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chosen</a:t>
                </a:r>
                <a:r>
                  <a:rPr lang="fr-FR" sz="1600" dirty="0">
                    <a:solidFill>
                      <a:prstClr val="black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prstClr val="black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such</a:t>
                </a:r>
                <a:r>
                  <a:rPr lang="fr-FR" sz="1600" dirty="0">
                    <a:solidFill>
                      <a:prstClr val="black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prstClr val="black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that</a:t>
                </a:r>
                <a:r>
                  <a:rPr kumimoji="0" lang="fr-FR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Δ</m:t>
                    </m:r>
                  </m:oMath>
                </a14:m>
                <a:r>
                  <a:rPr lang="fr-FR" sz="1600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x = 0000 </a:t>
                </a:r>
                <a:r>
                  <a:rPr lang="fr-FR" sz="1600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</a:t>
                </a:r>
                <a:r>
                  <a:rPr lang="fr-FR" sz="1600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0</a:t>
                </a:r>
                <a:r>
                  <a:rPr lang="fr-FR" sz="1600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11</a:t>
                </a:r>
                <a:r>
                  <a:rPr lang="fr-FR" sz="1600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0000 0000</a:t>
                </a:r>
                <a:r>
                  <a:rPr kumimoji="0" lang="fr-FR" sz="16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 </a:t>
                </a:r>
                <a:endParaRPr kumimoji="0" lang="fr-FR" sz="16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 45 Light" panose="020B0500000000000000" pitchFamily="34" charset="0"/>
                </a:endParaRPr>
              </a:p>
            </p:txBody>
          </p:sp>
        </mc:Choice>
        <mc:Fallback xmlns="">
          <p:sp>
            <p:nvSpPr>
              <p:cNvPr id="308" name="TextBox 307">
                <a:extLst>
                  <a:ext uri="{FF2B5EF4-FFF2-40B4-BE49-F238E27FC236}">
                    <a16:creationId xmlns:a16="http://schemas.microsoft.com/office/drawing/2014/main" id="{0FD5A435-9171-4C17-9753-2DDE20779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5" y="5738560"/>
                <a:ext cx="4345939" cy="338554"/>
              </a:xfrm>
              <a:prstGeom prst="rect">
                <a:avLst/>
              </a:prstGeom>
              <a:blipFill>
                <a:blip r:embed="rId5"/>
                <a:stretch>
                  <a:fillRect l="-701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D750F2BC-3267-432F-A5A6-545ADE8F5506}"/>
              </a:ext>
            </a:extLst>
          </p:cNvPr>
          <p:cNvCxnSpPr>
            <a:cxnSpLocks/>
          </p:cNvCxnSpPr>
          <p:nvPr/>
        </p:nvCxnSpPr>
        <p:spPr>
          <a:xfrm>
            <a:off x="1264695" y="2802300"/>
            <a:ext cx="106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80C9BDF1-3C46-4130-B267-9BE22219FC59}"/>
              </a:ext>
            </a:extLst>
          </p:cNvPr>
          <p:cNvCxnSpPr>
            <a:cxnSpLocks/>
          </p:cNvCxnSpPr>
          <p:nvPr/>
        </p:nvCxnSpPr>
        <p:spPr>
          <a:xfrm>
            <a:off x="1264695" y="2663269"/>
            <a:ext cx="106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CC167569-6A31-4998-A611-DCFB11C0DAE3}"/>
              </a:ext>
            </a:extLst>
          </p:cNvPr>
          <p:cNvCxnSpPr>
            <a:cxnSpLocks/>
          </p:cNvCxnSpPr>
          <p:nvPr/>
        </p:nvCxnSpPr>
        <p:spPr>
          <a:xfrm>
            <a:off x="1264695" y="2350797"/>
            <a:ext cx="1068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92ED6C50-16CA-4B77-A6A5-81D890FCE82D}"/>
              </a:ext>
            </a:extLst>
          </p:cNvPr>
          <p:cNvCxnSpPr>
            <a:cxnSpLocks/>
          </p:cNvCxnSpPr>
          <p:nvPr/>
        </p:nvCxnSpPr>
        <p:spPr>
          <a:xfrm>
            <a:off x="8127160" y="2499854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B9D1D76D-2279-4AB4-921B-F96A1E4D3389}"/>
              </a:ext>
            </a:extLst>
          </p:cNvPr>
          <p:cNvCxnSpPr>
            <a:cxnSpLocks/>
          </p:cNvCxnSpPr>
          <p:nvPr/>
        </p:nvCxnSpPr>
        <p:spPr>
          <a:xfrm>
            <a:off x="8134606" y="4336542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E18BF67E-5F16-4A21-8945-96E261D01BF8}"/>
              </a:ext>
            </a:extLst>
          </p:cNvPr>
          <p:cNvCxnSpPr>
            <a:cxnSpLocks/>
          </p:cNvCxnSpPr>
          <p:nvPr/>
        </p:nvCxnSpPr>
        <p:spPr>
          <a:xfrm>
            <a:off x="8134606" y="4507945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DCB1FDFD-667F-4B83-BCDE-9CDB2A67BFBA}"/>
              </a:ext>
            </a:extLst>
          </p:cNvPr>
          <p:cNvCxnSpPr>
            <a:cxnSpLocks/>
          </p:cNvCxnSpPr>
          <p:nvPr/>
        </p:nvCxnSpPr>
        <p:spPr>
          <a:xfrm>
            <a:off x="8127160" y="2663071"/>
            <a:ext cx="634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235">
            <a:extLst>
              <a:ext uri="{FF2B5EF4-FFF2-40B4-BE49-F238E27FC236}">
                <a16:creationId xmlns:a16="http://schemas.microsoft.com/office/drawing/2014/main" id="{28A073C6-CFE4-41E0-A840-263052A5ED94}"/>
              </a:ext>
            </a:extLst>
          </p:cNvPr>
          <p:cNvSpPr/>
          <p:nvPr/>
        </p:nvSpPr>
        <p:spPr>
          <a:xfrm rot="16200000">
            <a:off x="3231896" y="-464758"/>
            <a:ext cx="3533349" cy="7005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28D51CEA-48F6-46E7-B829-6364534DF763}"/>
              </a:ext>
            </a:extLst>
          </p:cNvPr>
          <p:cNvSpPr txBox="1"/>
          <p:nvPr/>
        </p:nvSpPr>
        <p:spPr>
          <a:xfrm>
            <a:off x="1906223" y="2466879"/>
            <a:ext cx="6363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Differential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characteristic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with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the best proba: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CE45DB00-2214-438B-A2FA-04C8C6E5B8F6}"/>
                  </a:ext>
                </a:extLst>
              </p:cNvPr>
              <p:cNvSpPr txBox="1"/>
              <p:nvPr/>
            </p:nvSpPr>
            <p:spPr>
              <a:xfrm>
                <a:off x="1513906" y="2902748"/>
                <a:ext cx="6987221" cy="597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2000" i="1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p </a:t>
                </a:r>
                <a:r>
                  <a:rPr lang="fr-FR" sz="2000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(0000 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</a:t>
                </a:r>
                <a:r>
                  <a:rPr lang="fr-FR" sz="2000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0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11</a:t>
                </a:r>
                <a:r>
                  <a:rPr lang="fr-FR" sz="2000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0000 0000</a:t>
                </a:r>
                <a14:m>
                  <m:oMath xmlns:m="http://schemas.openxmlformats.org/officeDocument/2006/math">
                    <m:r>
                      <a:rPr lang="fr-FR" sz="2000" b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  <m:r>
                      <a:rPr lang="fr-FR" sz="20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→</m:t>
                    </m:r>
                  </m:oMath>
                </a14:m>
                <a:r>
                  <a:rPr lang="fr-FR" sz="2000" dirty="0">
                    <a:solidFill>
                      <a:schemeClr val="accent1">
                        <a:lumMod val="75000"/>
                      </a:schemeClr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</a:t>
                </a:r>
                <a:r>
                  <a:rPr lang="fr-FR" sz="2000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0000 0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11</a:t>
                </a:r>
                <a:r>
                  <a:rPr lang="fr-FR" sz="2000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0 0000 0</a:t>
                </a:r>
                <a:r>
                  <a:rPr lang="fr-FR" sz="2000" dirty="0">
                    <a:solidFill>
                      <a:srgbClr val="FF0000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11</a:t>
                </a:r>
                <a:r>
                  <a:rPr lang="fr-FR" sz="2000" dirty="0"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0</a:t>
                </a:r>
                <a:r>
                  <a:rPr lang="fr-FR" sz="2000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fr-FR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Helvetica 45 Light" panose="020B0500000000000000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000" i="0" dirty="0" smtClean="0">
                            <a:solidFill>
                              <a:schemeClr val="tx1"/>
                            </a:solidFill>
                            <a:latin typeface="Helvetica 45 Light" panose="020B0500000000000000" pitchFamily="34" charset="0"/>
                            <a:cs typeface="Helvetica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000" dirty="0">
                            <a:solidFill>
                              <a:schemeClr val="tx1"/>
                            </a:solidFill>
                            <a:latin typeface="Helvetica 45 Light" panose="020B0500000000000000" pitchFamily="34" charset="0"/>
                            <a:cs typeface="Helvetica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fr-FR" sz="2000" i="0" dirty="0" smtClean="0">
                            <a:solidFill>
                              <a:schemeClr val="tx1"/>
                            </a:solidFill>
                            <a:latin typeface="Helvetica 45 Light" panose="020B0500000000000000" pitchFamily="34" charset="0"/>
                            <a:cs typeface="Helvetica" panose="020B0604020202020204" pitchFamily="34" charset="0"/>
                          </a:rPr>
                          <m:t>024</m:t>
                        </m:r>
                      </m:den>
                    </m:f>
                  </m:oMath>
                </a14:m>
                <a:endParaRPr lang="fr-FR" sz="2000" dirty="0">
                  <a:solidFill>
                    <a:schemeClr val="accent1">
                      <a:lumMod val="75000"/>
                    </a:schemeClr>
                  </a:solidFill>
                  <a:latin typeface="Helvetica 45 Light" panose="020B0500000000000000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CE45DB00-2214-438B-A2FA-04C8C6E5B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906" y="2902748"/>
                <a:ext cx="6987221" cy="597984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" name="Rectangle 183">
            <a:extLst>
              <a:ext uri="{FF2B5EF4-FFF2-40B4-BE49-F238E27FC236}">
                <a16:creationId xmlns:a16="http://schemas.microsoft.com/office/drawing/2014/main" id="{993139BD-29A0-407C-A08B-1F82A9C88504}"/>
              </a:ext>
            </a:extLst>
          </p:cNvPr>
          <p:cNvSpPr/>
          <p:nvPr/>
        </p:nvSpPr>
        <p:spPr>
          <a:xfrm rot="16200000">
            <a:off x="8600287" y="2308896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35773DF-FEE2-4E1A-8984-63D90EEBD751}"/>
              </a:ext>
            </a:extLst>
          </p:cNvPr>
          <p:cNvSpPr/>
          <p:nvPr/>
        </p:nvSpPr>
        <p:spPr>
          <a:xfrm rot="16200000">
            <a:off x="8600287" y="4136010"/>
            <a:ext cx="782391" cy="55704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9" name="XOR">
            <a:extLst>
              <a:ext uri="{FF2B5EF4-FFF2-40B4-BE49-F238E27FC236}">
                <a16:creationId xmlns:a16="http://schemas.microsoft.com/office/drawing/2014/main" id="{E0E62394-86E1-49D3-B5D1-DB83960B6BB9}"/>
              </a:ext>
            </a:extLst>
          </p:cNvPr>
          <p:cNvSpPr txBox="1">
            <a:spLocks/>
          </p:cNvSpPr>
          <p:nvPr/>
        </p:nvSpPr>
        <p:spPr>
          <a:xfrm>
            <a:off x="8772410" y="2362335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225" name="XOR">
            <a:extLst>
              <a:ext uri="{FF2B5EF4-FFF2-40B4-BE49-F238E27FC236}">
                <a16:creationId xmlns:a16="http://schemas.microsoft.com/office/drawing/2014/main" id="{659633AA-F683-4E5A-B697-9509F92AFCAA}"/>
              </a:ext>
            </a:extLst>
          </p:cNvPr>
          <p:cNvSpPr txBox="1">
            <a:spLocks/>
          </p:cNvSpPr>
          <p:nvPr/>
        </p:nvSpPr>
        <p:spPr>
          <a:xfrm>
            <a:off x="8762831" y="4188996"/>
            <a:ext cx="448086" cy="4975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solidFill>
                  <a:schemeClr val="bg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33CBB5EA-ADDD-46D7-976B-EFEA1E89007E}"/>
              </a:ext>
            </a:extLst>
          </p:cNvPr>
          <p:cNvSpPr txBox="1"/>
          <p:nvPr/>
        </p:nvSpPr>
        <p:spPr>
          <a:xfrm>
            <a:off x="8880128" y="5724901"/>
            <a:ext cx="25432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obtained</a:t>
            </a:r>
            <a:r>
              <a:rPr lang="fr-FR" sz="16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16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after</a:t>
            </a:r>
            <a:r>
              <a:rPr lang="fr-FR" sz="16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16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ciphering</a:t>
            </a:r>
            <a:endParaRPr kumimoji="0" lang="fr-FR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DFEA78B-C58C-404B-9F04-69992D69421D}"/>
              </a:ext>
            </a:extLst>
          </p:cNvPr>
          <p:cNvCxnSpPr/>
          <p:nvPr/>
        </p:nvCxnSpPr>
        <p:spPr>
          <a:xfrm flipV="1">
            <a:off x="8619554" y="4901702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y,y'">
            <a:extLst>
              <a:ext uri="{FF2B5EF4-FFF2-40B4-BE49-F238E27FC236}">
                <a16:creationId xmlns:a16="http://schemas.microsoft.com/office/drawing/2014/main" id="{5D45E280-4BB2-4CA9-811B-4E8CA83AFDA0}"/>
              </a:ext>
            </a:extLst>
          </p:cNvPr>
          <p:cNvGrpSpPr/>
          <p:nvPr/>
        </p:nvGrpSpPr>
        <p:grpSpPr>
          <a:xfrm>
            <a:off x="8037484" y="5166463"/>
            <a:ext cx="1222178" cy="609836"/>
            <a:chOff x="8037484" y="5166463"/>
            <a:chExt cx="1222178" cy="609836"/>
          </a:xfrm>
        </p:grpSpPr>
        <p:sp>
          <p:nvSpPr>
            <p:cNvPr id="114" name="x">
              <a:extLst>
                <a:ext uri="{FF2B5EF4-FFF2-40B4-BE49-F238E27FC236}">
                  <a16:creationId xmlns:a16="http://schemas.microsoft.com/office/drawing/2014/main" id="{FD8BE375-7B9D-4995-A6C0-113D4E80340E}"/>
                </a:ext>
              </a:extLst>
            </p:cNvPr>
            <p:cNvSpPr txBox="1"/>
            <p:nvPr/>
          </p:nvSpPr>
          <p:spPr>
            <a:xfrm>
              <a:off x="8037484" y="5314634"/>
              <a:ext cx="12221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( y , y’ )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  <p:sp>
          <p:nvSpPr>
            <p:cNvPr id="118" name="x">
              <a:extLst>
                <a:ext uri="{FF2B5EF4-FFF2-40B4-BE49-F238E27FC236}">
                  <a16:creationId xmlns:a16="http://schemas.microsoft.com/office/drawing/2014/main" id="{9565DB91-BEE7-40FD-A1F7-FEF43C44EEBD}"/>
                </a:ext>
              </a:extLst>
            </p:cNvPr>
            <p:cNvSpPr txBox="1"/>
            <p:nvPr/>
          </p:nvSpPr>
          <p:spPr>
            <a:xfrm>
              <a:off x="8641283" y="5168457"/>
              <a:ext cx="3551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~  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  <p:sp>
          <p:nvSpPr>
            <p:cNvPr id="119" name="x">
              <a:extLst>
                <a:ext uri="{FF2B5EF4-FFF2-40B4-BE49-F238E27FC236}">
                  <a16:creationId xmlns:a16="http://schemas.microsoft.com/office/drawing/2014/main" id="{B43C3476-B896-4D58-A8E8-F879E7FA2D5E}"/>
                </a:ext>
              </a:extLst>
            </p:cNvPr>
            <p:cNvSpPr txBox="1"/>
            <p:nvPr/>
          </p:nvSpPr>
          <p:spPr>
            <a:xfrm>
              <a:off x="8218649" y="5166463"/>
              <a:ext cx="35517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400" b="1" dirty="0">
                  <a:solidFill>
                    <a:prstClr val="black"/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~  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BB4D41C-E392-4099-81BD-C114D4335ADD}"/>
              </a:ext>
            </a:extLst>
          </p:cNvPr>
          <p:cNvGrpSpPr/>
          <p:nvPr/>
        </p:nvGrpSpPr>
        <p:grpSpPr>
          <a:xfrm>
            <a:off x="2495453" y="5726895"/>
            <a:ext cx="6737069" cy="389594"/>
            <a:chOff x="2511392" y="5726895"/>
            <a:chExt cx="6737069" cy="389594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2634911-BB02-4CCC-BEF1-0B07940D03F3}"/>
                </a:ext>
              </a:extLst>
            </p:cNvPr>
            <p:cNvSpPr txBox="1"/>
            <p:nvPr/>
          </p:nvSpPr>
          <p:spPr>
            <a:xfrm>
              <a:off x="2511392" y="5726895"/>
              <a:ext cx="662030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600" dirty="0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Partial </a:t>
              </a:r>
              <a:r>
                <a:rPr lang="fr-FR" sz="1600" dirty="0" err="1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deciphering</a:t>
              </a:r>
              <a:r>
                <a:rPr lang="fr-FR" sz="1600" dirty="0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 of </a:t>
              </a:r>
              <a:r>
                <a:rPr lang="fr-FR" sz="1600" noProof="0" dirty="0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(z, z’) </a:t>
              </a:r>
              <a:r>
                <a:rPr lang="fr-FR" sz="1600" noProof="0" dirty="0" err="1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according</a:t>
              </a:r>
              <a:r>
                <a:rPr lang="fr-FR" sz="1600" noProof="0" dirty="0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 all the possible </a:t>
              </a:r>
              <a:r>
                <a:rPr lang="fr-FR" sz="1600" noProof="0" dirty="0" err="1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subkeys</a:t>
              </a:r>
              <a:r>
                <a:rPr lang="fr-FR" sz="1600" noProof="0" dirty="0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1600" noProof="0" dirty="0">
                  <a:solidFill>
                    <a:schemeClr val="accent4">
                      <a:lumMod val="75000"/>
                    </a:schemeClr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K</a:t>
              </a:r>
              <a:r>
                <a:rPr lang="fr-FR" sz="1600" noProof="0" dirty="0">
                  <a:solidFill>
                    <a:prstClr val="black"/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 </a:t>
              </a:r>
              <a:endPara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1F1C5D8-BB2F-4635-B3C3-4DD5C9A0EF2C}"/>
                </a:ext>
              </a:extLst>
            </p:cNvPr>
            <p:cNvSpPr txBox="1"/>
            <p:nvPr/>
          </p:nvSpPr>
          <p:spPr>
            <a:xfrm>
              <a:off x="8934731" y="5808712"/>
              <a:ext cx="31373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400" dirty="0">
                  <a:solidFill>
                    <a:schemeClr val="accent4">
                      <a:lumMod val="75000"/>
                    </a:schemeClr>
                  </a:solidFill>
                  <a:latin typeface="Helvetica 45 Light" panose="020B0500000000000000" pitchFamily="34" charset="0"/>
                  <a:cs typeface="Helvetica" panose="020B0604020202020204" pitchFamily="34" charset="0"/>
                </a:rPr>
                <a:t>5</a:t>
              </a:r>
              <a:endPara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elvetica 45 Light" panose="020B0500000000000000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EDA9E02-244B-46C6-9603-DB950A1E3106}"/>
              </a:ext>
            </a:extLst>
          </p:cNvPr>
          <p:cNvGrpSpPr/>
          <p:nvPr/>
        </p:nvGrpSpPr>
        <p:grpSpPr>
          <a:xfrm>
            <a:off x="0" y="5350188"/>
            <a:ext cx="11977267" cy="830997"/>
            <a:chOff x="21266" y="5350188"/>
            <a:chExt cx="11977267" cy="830997"/>
          </a:xfrm>
        </p:grpSpPr>
        <p:sp>
          <p:nvSpPr>
            <p:cNvPr id="123" name="proba p">
              <a:extLst>
                <a:ext uri="{FF2B5EF4-FFF2-40B4-BE49-F238E27FC236}">
                  <a16:creationId xmlns:a16="http://schemas.microsoft.com/office/drawing/2014/main" id="{B997566E-C7B9-4958-9A7F-8EFC11271E9D}"/>
                </a:ext>
              </a:extLst>
            </p:cNvPr>
            <p:cNvSpPr txBox="1"/>
            <p:nvPr/>
          </p:nvSpPr>
          <p:spPr>
            <a:xfrm>
              <a:off x="21266" y="5350188"/>
              <a:ext cx="1197726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We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retain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the </a:t>
              </a: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subkey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with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whom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we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have the </a:t>
              </a: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higher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2400" b="1" dirty="0" err="1">
                  <a:latin typeface="Helvetica 55 Roman" panose="020B0500000000000000" pitchFamily="34" charset="0"/>
                  <a:cs typeface="Helvetica" panose="020B0604020202020204" pitchFamily="34" charset="0"/>
                </a:rPr>
                <a:t>number</a:t>
              </a: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 of occurrences of</a:t>
              </a:r>
            </a:p>
            <a:p>
              <a:pPr lvl="0" algn="ctr">
                <a:defRPr/>
              </a:pP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couples ( y , y’ ) </a:t>
              </a:r>
              <a:r>
                <a:rPr lang="fr-FR" sz="2400" b="1" dirty="0" err="1">
                  <a:solidFill>
                    <a:schemeClr val="accent1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coherents</a:t>
              </a:r>
              <a:r>
                <a:rPr lang="fr-FR" sz="2400" b="1" dirty="0">
                  <a:solidFill>
                    <a:schemeClr val="accent1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accent1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with</a:t>
              </a:r>
              <a:r>
                <a:rPr lang="fr-FR" sz="2400" b="1" dirty="0">
                  <a:solidFill>
                    <a:schemeClr val="accent1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 the best </a:t>
              </a:r>
              <a:r>
                <a:rPr lang="fr-FR" sz="2400" b="1" dirty="0" err="1">
                  <a:solidFill>
                    <a:schemeClr val="accent1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differential</a:t>
              </a:r>
              <a:r>
                <a:rPr lang="fr-FR" sz="2400" b="1" dirty="0">
                  <a:solidFill>
                    <a:schemeClr val="accent1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  <a:r>
                <a:rPr lang="fr-FR" sz="2400" b="1" dirty="0" err="1">
                  <a:solidFill>
                    <a:schemeClr val="accent1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characteristic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  <p:sp>
          <p:nvSpPr>
            <p:cNvPr id="126" name="proba p">
              <a:extLst>
                <a:ext uri="{FF2B5EF4-FFF2-40B4-BE49-F238E27FC236}">
                  <a16:creationId xmlns:a16="http://schemas.microsoft.com/office/drawing/2014/main" id="{E6B2B529-A070-4CDE-9F73-DB0BA5FF63DE}"/>
                </a:ext>
              </a:extLst>
            </p:cNvPr>
            <p:cNvSpPr txBox="1"/>
            <p:nvPr/>
          </p:nvSpPr>
          <p:spPr>
            <a:xfrm>
              <a:off x="2590520" y="5562582"/>
              <a:ext cx="3775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~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  <p:sp>
          <p:nvSpPr>
            <p:cNvPr id="127" name="proba p">
              <a:extLst>
                <a:ext uri="{FF2B5EF4-FFF2-40B4-BE49-F238E27FC236}">
                  <a16:creationId xmlns:a16="http://schemas.microsoft.com/office/drawing/2014/main" id="{B080660B-07E1-4931-A720-5DDD4A3D4810}"/>
                </a:ext>
              </a:extLst>
            </p:cNvPr>
            <p:cNvSpPr txBox="1"/>
            <p:nvPr/>
          </p:nvSpPr>
          <p:spPr>
            <a:xfrm>
              <a:off x="2994336" y="5545256"/>
              <a:ext cx="37754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fr-FR" sz="24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~</a:t>
              </a:r>
              <a:endParaRPr kumimoji="0" lang="fr-FR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55 Roman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96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-0.00065 -0.3152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1" grpId="0"/>
      <p:bldP spid="301" grpId="1"/>
      <p:bldP spid="307" grpId="0"/>
      <p:bldP spid="307" grpId="1"/>
      <p:bldP spid="308" grpId="0" build="allAtOnce"/>
      <p:bldP spid="316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18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8" name="Chiffrement">
            <a:extLst>
              <a:ext uri="{FF2B5EF4-FFF2-40B4-BE49-F238E27FC236}">
                <a16:creationId xmlns:a16="http://schemas.microsoft.com/office/drawing/2014/main" id="{BF106BDF-37EA-4FA2-84AD-8AB3D1DCAB7E}"/>
              </a:ext>
            </a:extLst>
          </p:cNvPr>
          <p:cNvSpPr txBox="1">
            <a:spLocks/>
          </p:cNvSpPr>
          <p:nvPr/>
        </p:nvSpPr>
        <p:spPr>
          <a:xfrm>
            <a:off x="716349" y="1570447"/>
            <a:ext cx="10759302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Know and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improve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existing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attacks</a:t>
            </a:r>
            <a:endParaRPr lang="fr-FR" sz="2800" dirty="0">
              <a:solidFill>
                <a:schemeClr val="accent1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BB84BAB2-91FE-414F-9534-010D25C39614}"/>
              </a:ext>
            </a:extLst>
          </p:cNvPr>
          <p:cNvSpPr txBox="1">
            <a:spLocks/>
          </p:cNvSpPr>
          <p:nvPr/>
        </p:nvSpPr>
        <p:spPr>
          <a:xfrm>
            <a:off x="716349" y="586341"/>
            <a:ext cx="10759302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What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are </a:t>
            </a:r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we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doing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22" name="Chiffrement">
            <a:extLst>
              <a:ext uri="{FF2B5EF4-FFF2-40B4-BE49-F238E27FC236}">
                <a16:creationId xmlns:a16="http://schemas.microsoft.com/office/drawing/2014/main" id="{0550C907-1530-4153-BEDF-A9B2A0FF0E85}"/>
              </a:ext>
            </a:extLst>
          </p:cNvPr>
          <p:cNvSpPr txBox="1">
            <a:spLocks/>
          </p:cNvSpPr>
          <p:nvPr/>
        </p:nvSpPr>
        <p:spPr>
          <a:xfrm>
            <a:off x="716349" y="2480538"/>
            <a:ext cx="10759302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Create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new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attacks</a:t>
            </a:r>
            <a:endParaRPr lang="fr-FR" sz="2800" dirty="0">
              <a:solidFill>
                <a:schemeClr val="accent1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23" name="Chiffrement">
            <a:extLst>
              <a:ext uri="{FF2B5EF4-FFF2-40B4-BE49-F238E27FC236}">
                <a16:creationId xmlns:a16="http://schemas.microsoft.com/office/drawing/2014/main" id="{AE91A7D3-35F8-4E80-893F-947CE9118D5A}"/>
              </a:ext>
            </a:extLst>
          </p:cNvPr>
          <p:cNvSpPr txBox="1">
            <a:spLocks/>
          </p:cNvSpPr>
          <p:nvPr/>
        </p:nvSpPr>
        <p:spPr>
          <a:xfrm>
            <a:off x="716349" y="4319876"/>
            <a:ext cx="10759302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To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be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convinced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about the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security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of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current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schemes</a:t>
            </a:r>
            <a:endParaRPr lang="fr-FR" sz="2800" dirty="0">
              <a:solidFill>
                <a:schemeClr val="accent1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24" name="Title 7">
            <a:extLst>
              <a:ext uri="{FF2B5EF4-FFF2-40B4-BE49-F238E27FC236}">
                <a16:creationId xmlns:a16="http://schemas.microsoft.com/office/drawing/2014/main" id="{A14526E3-CC3C-4730-86AE-15D62E1EDB98}"/>
              </a:ext>
            </a:extLst>
          </p:cNvPr>
          <p:cNvSpPr txBox="1">
            <a:spLocks/>
          </p:cNvSpPr>
          <p:nvPr/>
        </p:nvSpPr>
        <p:spPr>
          <a:xfrm>
            <a:off x="716349" y="3335770"/>
            <a:ext cx="10759302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Why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25" name="Chiffrement">
            <a:extLst>
              <a:ext uri="{FF2B5EF4-FFF2-40B4-BE49-F238E27FC236}">
                <a16:creationId xmlns:a16="http://schemas.microsoft.com/office/drawing/2014/main" id="{B1581093-D7EB-429E-BD06-BBB96ADD0EE2}"/>
              </a:ext>
            </a:extLst>
          </p:cNvPr>
          <p:cNvSpPr txBox="1">
            <a:spLocks/>
          </p:cNvSpPr>
          <p:nvPr/>
        </p:nvSpPr>
        <p:spPr>
          <a:xfrm>
            <a:off x="716349" y="5229967"/>
            <a:ext cx="10759302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To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elaborate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new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secure</a:t>
            </a:r>
            <a:r>
              <a:rPr lang="fr-FR" sz="2800" dirty="0"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800" dirty="0" err="1">
                <a:latin typeface="Helvetica 45 Light" panose="020B0500000000000000" pitchFamily="34" charset="0"/>
                <a:cs typeface="Helvetica" panose="020B0604020202020204" pitchFamily="34" charset="0"/>
              </a:rPr>
              <a:t>schemes</a:t>
            </a:r>
            <a:endParaRPr lang="fr-FR" sz="2800" dirty="0">
              <a:solidFill>
                <a:schemeClr val="accent1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0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998758C7-2A33-4D60-BE3E-C2EB3E0A2B7F}"/>
              </a:ext>
            </a:extLst>
          </p:cNvPr>
          <p:cNvCxnSpPr>
            <a:cxnSpLocks/>
          </p:cNvCxnSpPr>
          <p:nvPr/>
        </p:nvCxnSpPr>
        <p:spPr>
          <a:xfrm>
            <a:off x="554030" y="1698864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C5EF512-4D6A-4AF5-851A-A6DC8ADAB525}"/>
              </a:ext>
            </a:extLst>
          </p:cNvPr>
          <p:cNvSpPr txBox="1">
            <a:spLocks/>
          </p:cNvSpPr>
          <p:nvPr/>
        </p:nvSpPr>
        <p:spPr>
          <a:xfrm>
            <a:off x="474954" y="818504"/>
            <a:ext cx="10284781" cy="88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RoadMap</a:t>
            </a:r>
            <a:endParaRPr lang="fr-FR" sz="4800" b="1" dirty="0">
              <a:solidFill>
                <a:schemeClr val="accent1">
                  <a:lumMod val="75000"/>
                </a:schemeClr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67EC620-6EB5-4AF1-BDA5-912DC32EF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/>
              <a:t>Introduction to </a:t>
            </a:r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/>
              <a:t>cryptanalysis</a:t>
            </a:r>
            <a:endParaRPr lang="fr-FR" dirty="0"/>
          </a:p>
          <a:p>
            <a:endParaRPr lang="fr-FR" dirty="0"/>
          </a:p>
          <a:p>
            <a:r>
              <a:rPr lang="fr-FR" dirty="0"/>
              <a:t>How to model </a:t>
            </a:r>
            <a:r>
              <a:rPr lang="fr-FR" dirty="0" err="1"/>
              <a:t>that</a:t>
            </a:r>
            <a:r>
              <a:rPr lang="fr-FR" dirty="0"/>
              <a:t>?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?</a:t>
            </a:r>
          </a:p>
          <a:p>
            <a:pPr lvl="1"/>
            <a:r>
              <a:rPr lang="fr-FR" dirty="0" err="1"/>
              <a:t>Step</a:t>
            </a:r>
            <a:r>
              <a:rPr lang="fr-FR" dirty="0"/>
              <a:t> 1</a:t>
            </a:r>
          </a:p>
          <a:p>
            <a:pPr lvl="1"/>
            <a:r>
              <a:rPr lang="fr-FR" dirty="0" err="1"/>
              <a:t>Step</a:t>
            </a:r>
            <a:r>
              <a:rPr lang="fr-FR" dirty="0"/>
              <a:t> 2</a:t>
            </a:r>
          </a:p>
          <a:p>
            <a:pPr lvl="1"/>
            <a:r>
              <a:rPr lang="fr-FR" dirty="0" err="1"/>
              <a:t>Results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Conclusion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1F229502-8329-4A37-BB05-CD654DCDB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10" name="TextBox 22">
            <a:extLst>
              <a:ext uri="{FF2B5EF4-FFF2-40B4-BE49-F238E27FC236}">
                <a16:creationId xmlns:a16="http://schemas.microsoft.com/office/drawing/2014/main" id="{975ECC91-CBD6-48B7-9622-F00DCD425BD7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2/44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43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angle 331">
            <a:extLst>
              <a:ext uri="{FF2B5EF4-FFF2-40B4-BE49-F238E27FC236}">
                <a16:creationId xmlns:a16="http://schemas.microsoft.com/office/drawing/2014/main" id="{129D1B53-2712-407A-A2C2-B2F4448E1F61}"/>
              </a:ext>
            </a:extLst>
          </p:cNvPr>
          <p:cNvSpPr/>
          <p:nvPr/>
        </p:nvSpPr>
        <p:spPr>
          <a:xfrm rot="19216264" flipV="1">
            <a:off x="1608586" y="3341417"/>
            <a:ext cx="724433" cy="210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8" name="loria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slide number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19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E29AA6-627C-466F-A4A6-8466614E6800}"/>
              </a:ext>
            </a:extLst>
          </p:cNvPr>
          <p:cNvSpPr txBox="1"/>
          <p:nvPr/>
        </p:nvSpPr>
        <p:spPr>
          <a:xfrm>
            <a:off x="524388" y="736816"/>
            <a:ext cx="7834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Cryptanalysis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Problem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5" name="SPN">
            <a:extLst>
              <a:ext uri="{FF2B5EF4-FFF2-40B4-BE49-F238E27FC236}">
                <a16:creationId xmlns:a16="http://schemas.microsoft.com/office/drawing/2014/main" id="{4A8CF2CC-7483-406F-952E-F7F19249FD0C}"/>
              </a:ext>
            </a:extLst>
          </p:cNvPr>
          <p:cNvSpPr txBox="1">
            <a:spLocks/>
          </p:cNvSpPr>
          <p:nvPr/>
        </p:nvSpPr>
        <p:spPr>
          <a:xfrm>
            <a:off x="504991" y="246979"/>
            <a:ext cx="1126276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Modeling</a:t>
            </a:r>
            <a:endParaRPr lang="fr-FR" sz="44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25D1B36-E726-47DC-A217-7D93460B93AE}"/>
              </a:ext>
            </a:extLst>
          </p:cNvPr>
          <p:cNvSpPr txBox="1"/>
          <p:nvPr/>
        </p:nvSpPr>
        <p:spPr>
          <a:xfrm>
            <a:off x="3454623" y="1815415"/>
            <a:ext cx="24307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Problem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MILP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32" name="Chiffrement">
            <a:extLst>
              <a:ext uri="{FF2B5EF4-FFF2-40B4-BE49-F238E27FC236}">
                <a16:creationId xmlns:a16="http://schemas.microsoft.com/office/drawing/2014/main" id="{C816D413-9055-41D2-A747-DBD1A9543B97}"/>
              </a:ext>
            </a:extLst>
          </p:cNvPr>
          <p:cNvSpPr txBox="1">
            <a:spLocks/>
          </p:cNvSpPr>
          <p:nvPr/>
        </p:nvSpPr>
        <p:spPr>
          <a:xfrm>
            <a:off x="10249802" y="3041901"/>
            <a:ext cx="1779761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Solution</a:t>
            </a:r>
            <a:endParaRPr lang="fr-FR" sz="2800" b="1" dirty="0">
              <a:solidFill>
                <a:schemeClr val="accent1"/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134" name="transformation">
            <a:extLst>
              <a:ext uri="{FF2B5EF4-FFF2-40B4-BE49-F238E27FC236}">
                <a16:creationId xmlns:a16="http://schemas.microsoft.com/office/drawing/2014/main" id="{16976076-FA8F-4303-8E91-7FFBD212CF4A}"/>
              </a:ext>
            </a:extLst>
          </p:cNvPr>
          <p:cNvSpPr/>
          <p:nvPr/>
        </p:nvSpPr>
        <p:spPr>
          <a:xfrm>
            <a:off x="6860333" y="1772809"/>
            <a:ext cx="2599176" cy="559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Helvetica 55 Roman" panose="020B0500000000000000" pitchFamily="34" charset="0"/>
              </a:rPr>
              <a:t>MILP Solver</a:t>
            </a:r>
          </a:p>
        </p:txBody>
      </p:sp>
      <p:sp>
        <p:nvSpPr>
          <p:cNvPr id="135" name="transformation">
            <a:extLst>
              <a:ext uri="{FF2B5EF4-FFF2-40B4-BE49-F238E27FC236}">
                <a16:creationId xmlns:a16="http://schemas.microsoft.com/office/drawing/2014/main" id="{603516FE-2C79-4D20-8521-FBDBDECD28AF}"/>
              </a:ext>
            </a:extLst>
          </p:cNvPr>
          <p:cNvSpPr/>
          <p:nvPr/>
        </p:nvSpPr>
        <p:spPr>
          <a:xfrm>
            <a:off x="6860334" y="3044898"/>
            <a:ext cx="2330287" cy="559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Helvetica 55 Roman" panose="020B0500000000000000" pitchFamily="34" charset="0"/>
              </a:rPr>
              <a:t>SAT Solver</a:t>
            </a:r>
          </a:p>
        </p:txBody>
      </p:sp>
      <p:sp>
        <p:nvSpPr>
          <p:cNvPr id="136" name="transformation">
            <a:extLst>
              <a:ext uri="{FF2B5EF4-FFF2-40B4-BE49-F238E27FC236}">
                <a16:creationId xmlns:a16="http://schemas.microsoft.com/office/drawing/2014/main" id="{133666AC-121A-41F0-9139-9349AFAE92FB}"/>
              </a:ext>
            </a:extLst>
          </p:cNvPr>
          <p:cNvSpPr/>
          <p:nvPr/>
        </p:nvSpPr>
        <p:spPr>
          <a:xfrm>
            <a:off x="6860333" y="4323312"/>
            <a:ext cx="2113805" cy="559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Helvetica 55 Roman" panose="020B0500000000000000" pitchFamily="34" charset="0"/>
              </a:rPr>
              <a:t>CP Solver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394D1D1A-696D-46F9-9730-8B1F575B4963}"/>
              </a:ext>
            </a:extLst>
          </p:cNvPr>
          <p:cNvSpPr txBox="1"/>
          <p:nvPr/>
        </p:nvSpPr>
        <p:spPr>
          <a:xfrm>
            <a:off x="3428074" y="3093828"/>
            <a:ext cx="2240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Problem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SAT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50ED670-4153-4506-9C97-47E4CB24F985}"/>
              </a:ext>
            </a:extLst>
          </p:cNvPr>
          <p:cNvSpPr txBox="1"/>
          <p:nvPr/>
        </p:nvSpPr>
        <p:spPr>
          <a:xfrm>
            <a:off x="3454624" y="4372241"/>
            <a:ext cx="22408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Problem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CP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5BBE3A79-2B47-4311-95F3-212E9EBBB0DC}"/>
              </a:ext>
            </a:extLst>
          </p:cNvPr>
          <p:cNvCxnSpPr>
            <a:cxnSpLocks/>
          </p:cNvCxnSpPr>
          <p:nvPr/>
        </p:nvCxnSpPr>
        <p:spPr>
          <a:xfrm flipV="1">
            <a:off x="5980934" y="2039013"/>
            <a:ext cx="515582" cy="72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>
            <a:extLst>
              <a:ext uri="{FF2B5EF4-FFF2-40B4-BE49-F238E27FC236}">
                <a16:creationId xmlns:a16="http://schemas.microsoft.com/office/drawing/2014/main" id="{CE9437AC-3781-48CE-A4C1-D5E1D21C7335}"/>
              </a:ext>
            </a:extLst>
          </p:cNvPr>
          <p:cNvSpPr txBox="1"/>
          <p:nvPr/>
        </p:nvSpPr>
        <p:spPr>
          <a:xfrm>
            <a:off x="7611062" y="3537725"/>
            <a:ext cx="11913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MiniZinc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AC55EB9F-359F-4F87-8646-2447CBE0CE31}"/>
              </a:ext>
            </a:extLst>
          </p:cNvPr>
          <p:cNvSpPr txBox="1"/>
          <p:nvPr/>
        </p:nvSpPr>
        <p:spPr>
          <a:xfrm>
            <a:off x="7561244" y="4824479"/>
            <a:ext cx="12412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Choco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MiniZinc logo">
            <a:extLst>
              <a:ext uri="{FF2B5EF4-FFF2-40B4-BE49-F238E27FC236}">
                <a16:creationId xmlns:a16="http://schemas.microsoft.com/office/drawing/2014/main" id="{96FD98E4-FC27-4BA6-A8AF-12EF1C30F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00" y="3636169"/>
            <a:ext cx="215438" cy="21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" name="TextBox 204">
            <a:extLst>
              <a:ext uri="{FF2B5EF4-FFF2-40B4-BE49-F238E27FC236}">
                <a16:creationId xmlns:a16="http://schemas.microsoft.com/office/drawing/2014/main" id="{95DB6BD3-D2F6-4F88-B93A-BEBE029F2DEC}"/>
              </a:ext>
            </a:extLst>
          </p:cNvPr>
          <p:cNvSpPr txBox="1"/>
          <p:nvPr/>
        </p:nvSpPr>
        <p:spPr>
          <a:xfrm>
            <a:off x="7730569" y="2261991"/>
            <a:ext cx="10718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 err="1">
                <a:solidFill>
                  <a:prstClr val="black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rPr>
              <a:t>Gurobi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 Historic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30" name="Picture 229">
            <a:extLst>
              <a:ext uri="{FF2B5EF4-FFF2-40B4-BE49-F238E27FC236}">
                <a16:creationId xmlns:a16="http://schemas.microsoft.com/office/drawing/2014/main" id="{B163DBFF-5F54-4C8C-87BD-4BC372C44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0636" y="2358747"/>
            <a:ext cx="243502" cy="233213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BCAF636-C957-46A0-B7CC-42BB899E3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75" y="4927775"/>
            <a:ext cx="237106" cy="20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416F80EA-B951-4961-94C5-E7F69E3408BA}"/>
              </a:ext>
            </a:extLst>
          </p:cNvPr>
          <p:cNvCxnSpPr>
            <a:cxnSpLocks/>
          </p:cNvCxnSpPr>
          <p:nvPr/>
        </p:nvCxnSpPr>
        <p:spPr>
          <a:xfrm flipV="1">
            <a:off x="5941062" y="3321664"/>
            <a:ext cx="515582" cy="72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0D730701-DF48-4FFE-97EF-4AEA6D18915B}"/>
              </a:ext>
            </a:extLst>
          </p:cNvPr>
          <p:cNvCxnSpPr>
            <a:cxnSpLocks/>
          </p:cNvCxnSpPr>
          <p:nvPr/>
        </p:nvCxnSpPr>
        <p:spPr>
          <a:xfrm flipV="1">
            <a:off x="5941062" y="4599456"/>
            <a:ext cx="515582" cy="723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14B88E73-342E-4E03-BFF8-FEE8CBB3241C}"/>
              </a:ext>
            </a:extLst>
          </p:cNvPr>
          <p:cNvSpPr txBox="1"/>
          <p:nvPr/>
        </p:nvSpPr>
        <p:spPr>
          <a:xfrm>
            <a:off x="3331836" y="5591541"/>
            <a:ext cx="2486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Modeling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1E40D37E-24DB-4E0F-80FA-13D41F8669B7}"/>
              </a:ext>
            </a:extLst>
          </p:cNvPr>
          <p:cNvSpPr txBox="1"/>
          <p:nvPr/>
        </p:nvSpPr>
        <p:spPr>
          <a:xfrm>
            <a:off x="6674016" y="5597964"/>
            <a:ext cx="2486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Resolution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cxnSp>
        <p:nvCxnSpPr>
          <p:cNvPr id="154" name="Connector: Curved 153">
            <a:extLst>
              <a:ext uri="{FF2B5EF4-FFF2-40B4-BE49-F238E27FC236}">
                <a16:creationId xmlns:a16="http://schemas.microsoft.com/office/drawing/2014/main" id="{4F7D5D5F-880D-4FD0-94DA-96E72A4275BE}"/>
              </a:ext>
            </a:extLst>
          </p:cNvPr>
          <p:cNvCxnSpPr>
            <a:cxnSpLocks/>
            <a:stCxn id="239" idx="0"/>
            <a:endCxn id="131" idx="1"/>
          </p:cNvCxnSpPr>
          <p:nvPr/>
        </p:nvCxnSpPr>
        <p:spPr>
          <a:xfrm rot="5400000" flipH="1" flipV="1">
            <a:off x="1926190" y="1513468"/>
            <a:ext cx="995653" cy="2061214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or: Curved 244">
            <a:extLst>
              <a:ext uri="{FF2B5EF4-FFF2-40B4-BE49-F238E27FC236}">
                <a16:creationId xmlns:a16="http://schemas.microsoft.com/office/drawing/2014/main" id="{FDECA6E1-55F8-4541-9255-50F33EEC26CC}"/>
              </a:ext>
            </a:extLst>
          </p:cNvPr>
          <p:cNvCxnSpPr>
            <a:cxnSpLocks/>
            <a:stCxn id="239" idx="2"/>
            <a:endCxn id="138" idx="1"/>
          </p:cNvCxnSpPr>
          <p:nvPr/>
        </p:nvCxnSpPr>
        <p:spPr>
          <a:xfrm rot="16200000" flipH="1">
            <a:off x="1923192" y="3071642"/>
            <a:ext cx="1001648" cy="2061215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or: Curved 256">
            <a:extLst>
              <a:ext uri="{FF2B5EF4-FFF2-40B4-BE49-F238E27FC236}">
                <a16:creationId xmlns:a16="http://schemas.microsoft.com/office/drawing/2014/main" id="{8997047A-40F3-44A1-9BE0-B0E81BA71914}"/>
              </a:ext>
            </a:extLst>
          </p:cNvPr>
          <p:cNvCxnSpPr>
            <a:cxnSpLocks/>
            <a:stCxn id="136" idx="3"/>
            <a:endCxn id="132" idx="2"/>
          </p:cNvCxnSpPr>
          <p:nvPr/>
        </p:nvCxnSpPr>
        <p:spPr>
          <a:xfrm flipV="1">
            <a:off x="8974138" y="3601426"/>
            <a:ext cx="2165545" cy="1001649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Connector: Curved 259">
            <a:extLst>
              <a:ext uri="{FF2B5EF4-FFF2-40B4-BE49-F238E27FC236}">
                <a16:creationId xmlns:a16="http://schemas.microsoft.com/office/drawing/2014/main" id="{D87977CD-C0E8-409A-9495-A02D6062474D}"/>
              </a:ext>
            </a:extLst>
          </p:cNvPr>
          <p:cNvCxnSpPr>
            <a:cxnSpLocks/>
            <a:stCxn id="134" idx="3"/>
            <a:endCxn id="132" idx="0"/>
          </p:cNvCxnSpPr>
          <p:nvPr/>
        </p:nvCxnSpPr>
        <p:spPr>
          <a:xfrm>
            <a:off x="9459509" y="2052572"/>
            <a:ext cx="1680174" cy="989329"/>
          </a:xfrm>
          <a:prstGeom prst="curved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51922B42-73F6-484B-8A83-175FE487D658}"/>
              </a:ext>
            </a:extLst>
          </p:cNvPr>
          <p:cNvCxnSpPr>
            <a:cxnSpLocks/>
            <a:endCxn id="137" idx="1"/>
          </p:cNvCxnSpPr>
          <p:nvPr/>
        </p:nvCxnSpPr>
        <p:spPr>
          <a:xfrm flipV="1">
            <a:off x="2508801" y="3324661"/>
            <a:ext cx="91927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Arrow Connector 275">
            <a:extLst>
              <a:ext uri="{FF2B5EF4-FFF2-40B4-BE49-F238E27FC236}">
                <a16:creationId xmlns:a16="http://schemas.microsoft.com/office/drawing/2014/main" id="{477937DA-AAFD-45F3-AD3C-1281EE1A338B}"/>
              </a:ext>
            </a:extLst>
          </p:cNvPr>
          <p:cNvCxnSpPr>
            <a:cxnSpLocks/>
            <a:stCxn id="135" idx="3"/>
          </p:cNvCxnSpPr>
          <p:nvPr/>
        </p:nvCxnSpPr>
        <p:spPr>
          <a:xfrm>
            <a:off x="9190621" y="3324661"/>
            <a:ext cx="889106" cy="423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78BD0D12-65F3-43DF-8D9A-38BAFA8CEC4F}"/>
              </a:ext>
            </a:extLst>
          </p:cNvPr>
          <p:cNvSpPr/>
          <p:nvPr/>
        </p:nvSpPr>
        <p:spPr>
          <a:xfrm rot="2383736">
            <a:off x="1606262" y="3170316"/>
            <a:ext cx="724433" cy="2108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9" name="Chiffrement">
            <a:extLst>
              <a:ext uri="{FF2B5EF4-FFF2-40B4-BE49-F238E27FC236}">
                <a16:creationId xmlns:a16="http://schemas.microsoft.com/office/drawing/2014/main" id="{EFFE6F58-92F0-404A-AECD-0156123897C3}"/>
              </a:ext>
            </a:extLst>
          </p:cNvPr>
          <p:cNvSpPr txBox="1">
            <a:spLocks/>
          </p:cNvSpPr>
          <p:nvPr/>
        </p:nvSpPr>
        <p:spPr>
          <a:xfrm>
            <a:off x="439422" y="3041901"/>
            <a:ext cx="1907973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Problem</a:t>
            </a:r>
            <a:endParaRPr lang="fr-FR" sz="2800" b="1" dirty="0">
              <a:solidFill>
                <a:schemeClr val="accent1"/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379" name="TextBox 378">
            <a:extLst>
              <a:ext uri="{FF2B5EF4-FFF2-40B4-BE49-F238E27FC236}">
                <a16:creationId xmlns:a16="http://schemas.microsoft.com/office/drawing/2014/main" id="{05A03B53-D954-4C75-83F8-8E06A38446FB}"/>
              </a:ext>
            </a:extLst>
          </p:cNvPr>
          <p:cNvSpPr txBox="1"/>
          <p:nvPr/>
        </p:nvSpPr>
        <p:spPr>
          <a:xfrm>
            <a:off x="3493094" y="2119495"/>
            <a:ext cx="24479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i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Mixed Integer </a:t>
            </a:r>
            <a:r>
              <a:rPr lang="fr-FR" sz="1050" i="1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1050" i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1050" i="1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Programming</a:t>
            </a:r>
            <a:endParaRPr kumimoji="0" lang="fr-FR" sz="105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E519FB1D-7433-481D-9548-13AD6B2DAF09}"/>
              </a:ext>
            </a:extLst>
          </p:cNvPr>
          <p:cNvSpPr txBox="1"/>
          <p:nvPr/>
        </p:nvSpPr>
        <p:spPr>
          <a:xfrm>
            <a:off x="3437453" y="3395508"/>
            <a:ext cx="24479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Boolean </a:t>
            </a:r>
            <a:r>
              <a:rPr kumimoji="0" lang="fr-FR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Satisfiability</a:t>
            </a:r>
            <a:endParaRPr kumimoji="0" lang="fr-FR" sz="105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F0C64983-E728-48BB-8802-36CD42499DA0}"/>
              </a:ext>
            </a:extLst>
          </p:cNvPr>
          <p:cNvSpPr txBox="1"/>
          <p:nvPr/>
        </p:nvSpPr>
        <p:spPr>
          <a:xfrm>
            <a:off x="3454624" y="4666066"/>
            <a:ext cx="24479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Constraint</a:t>
            </a:r>
            <a:r>
              <a:rPr kumimoji="0" lang="fr-FR" sz="105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kumimoji="0" lang="fr-FR" sz="105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Programming</a:t>
            </a:r>
            <a:endParaRPr kumimoji="0" lang="fr-FR" sz="105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6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6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6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100"/>
                            </p:stCondLst>
                            <p:childTnLst>
                              <p:par>
                                <p:cTn id="86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31" grpId="0"/>
      <p:bldP spid="132" grpId="0"/>
      <p:bldP spid="134" grpId="0" animBg="1"/>
      <p:bldP spid="135" grpId="0" animBg="1"/>
      <p:bldP spid="136" grpId="0" animBg="1"/>
      <p:bldP spid="137" grpId="0"/>
      <p:bldP spid="138" grpId="0"/>
      <p:bldP spid="226" grpId="0"/>
      <p:bldP spid="228" grpId="0"/>
      <p:bldP spid="205" grpId="0"/>
      <p:bldP spid="235" grpId="0"/>
      <p:bldP spid="237" grpId="0"/>
      <p:bldP spid="239" grpId="0"/>
      <p:bldP spid="379" grpId="0"/>
      <p:bldP spid="380" grpId="0"/>
      <p:bldP spid="3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998758C7-2A33-4D60-BE3E-C2EB3E0A2B7F}"/>
              </a:ext>
            </a:extLst>
          </p:cNvPr>
          <p:cNvCxnSpPr>
            <a:cxnSpLocks/>
          </p:cNvCxnSpPr>
          <p:nvPr/>
        </p:nvCxnSpPr>
        <p:spPr>
          <a:xfrm>
            <a:off x="585927" y="2441359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C5EF512-4D6A-4AF5-851A-A6DC8ADAB525}"/>
              </a:ext>
            </a:extLst>
          </p:cNvPr>
          <p:cNvSpPr txBox="1">
            <a:spLocks/>
          </p:cNvSpPr>
          <p:nvPr/>
        </p:nvSpPr>
        <p:spPr>
          <a:xfrm>
            <a:off x="474954" y="818504"/>
            <a:ext cx="10284781" cy="88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How to model?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281C6-B1D7-4BFC-BD84-C12C46CDF594}"/>
              </a:ext>
            </a:extLst>
          </p:cNvPr>
          <p:cNvSpPr txBox="1"/>
          <p:nvPr/>
        </p:nvSpPr>
        <p:spPr>
          <a:xfrm>
            <a:off x="474954" y="2672179"/>
            <a:ext cx="7807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Here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are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my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slides and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there</a:t>
            </a: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are </a:t>
            </a:r>
            <a:r>
              <a:rPr lang="fr-FR" sz="24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less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,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less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…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pic>
        <p:nvPicPr>
          <p:cNvPr id="8" name="loria">
            <a:extLst>
              <a:ext uri="{FF2B5EF4-FFF2-40B4-BE49-F238E27FC236}">
                <a16:creationId xmlns:a16="http://schemas.microsoft.com/office/drawing/2014/main" id="{CF87CAB3-B744-4F24-871D-EC059EC1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4844879D-1E2B-4572-87DF-62B6B8718F97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20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54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loria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15" name="SPN">
            <a:extLst>
              <a:ext uri="{FF2B5EF4-FFF2-40B4-BE49-F238E27FC236}">
                <a16:creationId xmlns:a16="http://schemas.microsoft.com/office/drawing/2014/main" id="{4A8CF2CC-7483-406F-952E-F7F19249FD0C}"/>
              </a:ext>
            </a:extLst>
          </p:cNvPr>
          <p:cNvSpPr txBox="1">
            <a:spLocks/>
          </p:cNvSpPr>
          <p:nvPr/>
        </p:nvSpPr>
        <p:spPr>
          <a:xfrm>
            <a:off x="504991" y="246979"/>
            <a:ext cx="1126276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What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scheme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?</a:t>
            </a:r>
            <a:endParaRPr lang="fr-FR" sz="44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BD5A0-E9E8-4248-9258-07739DA075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509" y="3637967"/>
            <a:ext cx="11398086" cy="2089980"/>
          </a:xfrm>
          <a:prstGeom prst="rect">
            <a:avLst/>
          </a:prstGeom>
        </p:spPr>
      </p:pic>
      <p:sp>
        <p:nvSpPr>
          <p:cNvPr id="12" name="Chiffrement">
            <a:extLst>
              <a:ext uri="{FF2B5EF4-FFF2-40B4-BE49-F238E27FC236}">
                <a16:creationId xmlns:a16="http://schemas.microsoft.com/office/drawing/2014/main" id="{23369B22-A285-4DDF-B5D8-6E805AD4DC50}"/>
              </a:ext>
            </a:extLst>
          </p:cNvPr>
          <p:cNvSpPr txBox="1">
            <a:spLocks/>
          </p:cNvSpPr>
          <p:nvPr/>
        </p:nvSpPr>
        <p:spPr>
          <a:xfrm>
            <a:off x="504991" y="2288832"/>
            <a:ext cx="1738479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SKINNY</a:t>
            </a:r>
            <a:endParaRPr lang="fr-FR" sz="2800" b="1" dirty="0">
              <a:solidFill>
                <a:schemeClr val="accent1"/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E9F8D5-5DBB-4D85-B54E-F247FFD999F7}"/>
              </a:ext>
            </a:extLst>
          </p:cNvPr>
          <p:cNvSpPr txBox="1"/>
          <p:nvPr/>
        </p:nvSpPr>
        <p:spPr>
          <a:xfrm>
            <a:off x="4308231" y="5572685"/>
            <a:ext cx="35755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CMU Typewriter Text" panose="02000609000000000000" pitchFamily="50" charset="0"/>
                <a:ea typeface="CMU Typewriter Text" panose="02000609000000000000" pitchFamily="50" charset="0"/>
                <a:cs typeface="CMU Typewriter Text" panose="02000609000000000000" pitchFamily="50" charset="0"/>
              </a:rPr>
              <a:t>Round </a:t>
            </a:r>
            <a:r>
              <a:rPr lang="fr-FR" sz="2400" noProof="0" dirty="0" err="1">
                <a:solidFill>
                  <a:prstClr val="black"/>
                </a:solidFill>
                <a:latin typeface="CMU Typewriter Text" panose="02000609000000000000" pitchFamily="50" charset="0"/>
                <a:ea typeface="CMU Typewriter Text" panose="02000609000000000000" pitchFamily="50" charset="0"/>
                <a:cs typeface="CMU Typewriter Text" panose="02000609000000000000" pitchFamily="50" charset="0"/>
              </a:rPr>
              <a:t>function</a:t>
            </a:r>
            <a:endParaRPr kumimoji="0" lang="fr-FR" sz="24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MU Typewriter Text" panose="02000609000000000000" pitchFamily="50" charset="0"/>
              <a:ea typeface="CMU Typewriter Text" panose="02000609000000000000" pitchFamily="50" charset="0"/>
              <a:cs typeface="CMU Typewriter Text" panose="02000609000000000000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A07C31-DFE2-4E7A-A6DF-DA466B02A701}"/>
              </a:ext>
            </a:extLst>
          </p:cNvPr>
          <p:cNvSpPr txBox="1"/>
          <p:nvPr/>
        </p:nvSpPr>
        <p:spPr>
          <a:xfrm>
            <a:off x="504991" y="1150792"/>
            <a:ext cx="91677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</a:rPr>
              <a:t>The SKINNY Family of Block Ciphers and its Low-Latency Variant MANTIS</a:t>
            </a:r>
          </a:p>
          <a:p>
            <a:r>
              <a:rPr lang="fr-FR" dirty="0" err="1">
                <a:latin typeface="Helvetica 45 Light" panose="020B0500000000000000" pitchFamily="34" charset="0"/>
              </a:rPr>
              <a:t>Beierle</a:t>
            </a:r>
            <a:r>
              <a:rPr lang="fr-FR" dirty="0">
                <a:latin typeface="Helvetica 45 Light" panose="020B0500000000000000" pitchFamily="34" charset="0"/>
              </a:rPr>
              <a:t>, Jean, </a:t>
            </a:r>
            <a:r>
              <a:rPr lang="fr-FR" dirty="0" err="1">
                <a:latin typeface="Helvetica 45 Light" panose="020B0500000000000000" pitchFamily="34" charset="0"/>
              </a:rPr>
              <a:t>Kölbl</a:t>
            </a:r>
            <a:r>
              <a:rPr lang="fr-FR" dirty="0">
                <a:latin typeface="Helvetica 45 Light" panose="020B0500000000000000" pitchFamily="34" charset="0"/>
              </a:rPr>
              <a:t>, </a:t>
            </a:r>
            <a:r>
              <a:rPr lang="fr-FR" dirty="0" err="1">
                <a:latin typeface="Helvetica 45 Light" panose="020B0500000000000000" pitchFamily="34" charset="0"/>
              </a:rPr>
              <a:t>Leander</a:t>
            </a:r>
            <a:r>
              <a:rPr lang="fr-FR" dirty="0">
                <a:latin typeface="Helvetica 45 Light" panose="020B0500000000000000" pitchFamily="34" charset="0"/>
              </a:rPr>
              <a:t>, </a:t>
            </a:r>
            <a:r>
              <a:rPr lang="fr-FR" dirty="0" err="1">
                <a:latin typeface="Helvetica 45 Light" panose="020B0500000000000000" pitchFamily="34" charset="0"/>
              </a:rPr>
              <a:t>Moradi</a:t>
            </a:r>
            <a:r>
              <a:rPr lang="fr-FR" dirty="0">
                <a:latin typeface="Helvetica 45 Light" panose="020B0500000000000000" pitchFamily="34" charset="0"/>
              </a:rPr>
              <a:t>, </a:t>
            </a:r>
            <a:r>
              <a:rPr lang="fr-FR" dirty="0" err="1">
                <a:latin typeface="Helvetica 45 Light" panose="020B0500000000000000" pitchFamily="34" charset="0"/>
              </a:rPr>
              <a:t>Peyrin</a:t>
            </a:r>
            <a:r>
              <a:rPr lang="fr-FR" dirty="0">
                <a:latin typeface="Helvetica 45 Light" panose="020B0500000000000000" pitchFamily="34" charset="0"/>
              </a:rPr>
              <a:t>, Sasaki, </a:t>
            </a:r>
            <a:r>
              <a:rPr lang="fr-FR" dirty="0" err="1">
                <a:latin typeface="Helvetica 45 Light" panose="020B0500000000000000" pitchFamily="34" charset="0"/>
              </a:rPr>
              <a:t>Sasdrich</a:t>
            </a:r>
            <a:r>
              <a:rPr lang="fr-FR" dirty="0">
                <a:latin typeface="Helvetica 45 Light" panose="020B0500000000000000" pitchFamily="34" charset="0"/>
              </a:rPr>
              <a:t> &amp; Sim</a:t>
            </a:r>
          </a:p>
          <a:p>
            <a:r>
              <a:rPr lang="fr-FR" i="1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CRYPTO 2016</a:t>
            </a:r>
            <a:endParaRPr kumimoji="0" lang="fr-FR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8537D4-CC49-4D61-ACAB-05EC60D95D2C}"/>
              </a:ext>
            </a:extLst>
          </p:cNvPr>
          <p:cNvSpPr txBox="1"/>
          <p:nvPr/>
        </p:nvSpPr>
        <p:spPr>
          <a:xfrm>
            <a:off x="504991" y="2714681"/>
            <a:ext cx="59456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 versions: SKINNY-64 and SKINNY-128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Key size variable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32 to 56 rounds 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3FD3CE9-5BAB-45B8-ADD3-BBAED197BFDD}"/>
              </a:ext>
            </a:extLst>
          </p:cNvPr>
          <p:cNvCxnSpPr/>
          <p:nvPr/>
        </p:nvCxnSpPr>
        <p:spPr>
          <a:xfrm flipV="1">
            <a:off x="2440348" y="4050986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FE0EB2-D598-4C2C-8316-A4D6E4A9E769}"/>
              </a:ext>
            </a:extLst>
          </p:cNvPr>
          <p:cNvCxnSpPr/>
          <p:nvPr/>
        </p:nvCxnSpPr>
        <p:spPr>
          <a:xfrm flipV="1">
            <a:off x="4827947" y="4050986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172FC0C-71C1-422B-8C28-8F236628B012}"/>
              </a:ext>
            </a:extLst>
          </p:cNvPr>
          <p:cNvCxnSpPr/>
          <p:nvPr/>
        </p:nvCxnSpPr>
        <p:spPr>
          <a:xfrm flipV="1">
            <a:off x="7229402" y="4050986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racket 1" descr="A picture containing shape&#10;&#10;Description automatically generated">
            <a:extLst>
              <a:ext uri="{FF2B5EF4-FFF2-40B4-BE49-F238E27FC236}">
                <a16:creationId xmlns:a16="http://schemas.microsoft.com/office/drawing/2014/main" id="{6523499B-873E-4876-847E-80D189D78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96" y="4532574"/>
            <a:ext cx="5368608" cy="2502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9281BC6-F818-4F31-9E65-5F2CDF974ACD}"/>
              </a:ext>
            </a:extLst>
          </p:cNvPr>
          <p:cNvSpPr txBox="1"/>
          <p:nvPr/>
        </p:nvSpPr>
        <p:spPr>
          <a:xfrm>
            <a:off x="1090376" y="4494494"/>
            <a:ext cx="30244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Non </a:t>
            </a:r>
            <a:r>
              <a:rPr lang="fr-FR" sz="2400" b="1" noProof="0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part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Each</a:t>
            </a:r>
            <a:r>
              <a:rPr lang="fr-FR" sz="2400" b="1" noProof="0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b="1" noProof="0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cell</a:t>
            </a: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, </a:t>
            </a:r>
            <a:r>
              <a:rPr lang="fr-FR" sz="2400" b="1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apply</a:t>
            </a: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S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94C2E5-63C2-4AC6-851A-9DAF94B4EF81}"/>
              </a:ext>
            </a:extLst>
          </p:cNvPr>
          <p:cNvSpPr txBox="1"/>
          <p:nvPr/>
        </p:nvSpPr>
        <p:spPr>
          <a:xfrm>
            <a:off x="6195242" y="4812217"/>
            <a:ext cx="2068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err="1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Part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500000000000000" pitchFamily="34" charset="0"/>
            </a:endParaRPr>
          </a:p>
        </p:txBody>
      </p:sp>
      <p:sp>
        <p:nvSpPr>
          <p:cNvPr id="30" name="Chiffrement">
            <a:extLst>
              <a:ext uri="{FF2B5EF4-FFF2-40B4-BE49-F238E27FC236}">
                <a16:creationId xmlns:a16="http://schemas.microsoft.com/office/drawing/2014/main" id="{BCF26E5D-8B2F-4E23-8A55-769091938CA2}"/>
              </a:ext>
            </a:extLst>
          </p:cNvPr>
          <p:cNvSpPr txBox="1">
            <a:spLocks/>
          </p:cNvSpPr>
          <p:nvPr/>
        </p:nvSpPr>
        <p:spPr>
          <a:xfrm>
            <a:off x="417809" y="5335800"/>
            <a:ext cx="11330682" cy="559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How to model? </a:t>
            </a:r>
            <a:endParaRPr lang="fr-FR" sz="2400" b="1" dirty="0">
              <a:solidFill>
                <a:schemeClr val="accent1"/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cxnSp>
        <p:nvCxnSpPr>
          <p:cNvPr id="20" name="Straight Arrow Connector 18">
            <a:extLst>
              <a:ext uri="{FF2B5EF4-FFF2-40B4-BE49-F238E27FC236}">
                <a16:creationId xmlns:a16="http://schemas.microsoft.com/office/drawing/2014/main" id="{A0D8EFBA-44B9-498B-918B-87644EB6000C}"/>
              </a:ext>
            </a:extLst>
          </p:cNvPr>
          <p:cNvCxnSpPr/>
          <p:nvPr/>
        </p:nvCxnSpPr>
        <p:spPr>
          <a:xfrm flipV="1">
            <a:off x="9672735" y="4050986"/>
            <a:ext cx="0" cy="411195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">
            <a:extLst>
              <a:ext uri="{FF2B5EF4-FFF2-40B4-BE49-F238E27FC236}">
                <a16:creationId xmlns:a16="http://schemas.microsoft.com/office/drawing/2014/main" id="{14C5811A-C840-4A85-8835-050C4C1D0698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21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id="{71B887D0-BBE9-4C44-B889-B1809A1DC27A}"/>
              </a:ext>
            </a:extLst>
          </p:cNvPr>
          <p:cNvSpPr txBox="1"/>
          <p:nvPr/>
        </p:nvSpPr>
        <p:spPr>
          <a:xfrm>
            <a:off x="6373514" y="120432"/>
            <a:ext cx="53942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SC: </a:t>
            </a: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Sboxes</a:t>
            </a:r>
            <a:endParaRPr lang="fr-FR" sz="2000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AC/ART: </a:t>
            </a:r>
            <a:r>
              <a:rPr kumimoji="0" lang="fr-FR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Add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Constants/</a:t>
            </a: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Add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Round </a:t>
            </a: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Tweakey</a:t>
            </a:r>
            <a:endParaRPr lang="fr-FR" sz="2000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Round </a:t>
            </a:r>
            <a:r>
              <a:rPr kumimoji="0" lang="fr-FR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Tweakey</a:t>
            </a:r>
            <a:r>
              <a:rPr kumimoji="0" lang="fr-FR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kumimoji="0" lang="fr-FR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is</a:t>
            </a:r>
            <a:r>
              <a:rPr kumimoji="0" lang="fr-FR" sz="20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like a </a:t>
            </a:r>
            <a:r>
              <a:rPr kumimoji="0" lang="fr-FR" sz="20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Subkey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3.95833E-6 -0.2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2" grpId="1"/>
      <p:bldP spid="13" grpId="0"/>
      <p:bldP spid="13" grpId="1"/>
      <p:bldP spid="16" grpId="0"/>
      <p:bldP spid="16" grpId="1"/>
      <p:bldP spid="17" grpId="0"/>
      <p:bldP spid="17" grpId="1"/>
      <p:bldP spid="25" grpId="0"/>
      <p:bldP spid="25" grpId="1"/>
      <p:bldP spid="26" grpId="0"/>
      <p:bldP spid="26" grpId="1"/>
      <p:bldP spid="3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CDBAB-E57A-42E1-BBB2-F93FB8BE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How to model?</a:t>
            </a:r>
            <a:br>
              <a:rPr lang="fr-FR" b="1" dirty="0">
                <a:latin typeface="Helvetica 55 Roman" panose="020B0500000000000000" pitchFamily="34" charset="0"/>
                <a:cs typeface="Helvetica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91A78-56AD-4FDF-A4F9-DA3B14D1B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steps</a:t>
            </a:r>
            <a:endParaRPr lang="fr-FR" dirty="0"/>
          </a:p>
          <a:p>
            <a:pPr lvl="1"/>
            <a:r>
              <a:rPr lang="fr-FR" dirty="0" err="1"/>
              <a:t>Step</a:t>
            </a:r>
            <a:r>
              <a:rPr lang="fr-FR" dirty="0"/>
              <a:t> 1, abstract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el-GR" dirty="0"/>
              <a:t>δ</a:t>
            </a:r>
            <a:r>
              <a:rPr lang="fr-FR" dirty="0"/>
              <a:t>x </a:t>
            </a:r>
            <a:r>
              <a:rPr lang="fr-FR" dirty="0" err="1"/>
              <a:t>with</a:t>
            </a:r>
            <a:r>
              <a:rPr lang="fr-FR" dirty="0"/>
              <a:t> Boolean variables </a:t>
            </a:r>
            <a:r>
              <a:rPr lang="el-GR" dirty="0"/>
              <a:t>Δ</a:t>
            </a:r>
            <a:r>
              <a:rPr lang="fr-FR" dirty="0"/>
              <a:t>x in {0,1}</a:t>
            </a:r>
          </a:p>
          <a:p>
            <a:pPr lvl="1"/>
            <a:r>
              <a:rPr lang="fr-FR" dirty="0" err="1"/>
              <a:t>Find</a:t>
            </a:r>
            <a:r>
              <a:rPr lang="fr-FR" dirty="0"/>
              <a:t> the </a:t>
            </a:r>
            <a:r>
              <a:rPr lang="fr-FR" dirty="0" err="1"/>
              <a:t>path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minimal </a:t>
            </a:r>
            <a:r>
              <a:rPr lang="fr-FR" dirty="0" err="1"/>
              <a:t>weight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Active S-box </a:t>
            </a:r>
            <a:r>
              <a:rPr lang="fr-FR" dirty="0" err="1"/>
              <a:t>means</a:t>
            </a:r>
            <a:r>
              <a:rPr lang="fr-FR" dirty="0"/>
              <a:t> </a:t>
            </a:r>
            <a:r>
              <a:rPr lang="el-GR" dirty="0"/>
              <a:t>Δ</a:t>
            </a:r>
            <a:r>
              <a:rPr lang="fr-FR" dirty="0" err="1"/>
              <a:t>Sx</a:t>
            </a:r>
            <a:r>
              <a:rPr lang="fr-FR" dirty="0"/>
              <a:t> = 1!</a:t>
            </a:r>
          </a:p>
          <a:p>
            <a:pPr lvl="2"/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less</a:t>
            </a:r>
            <a:r>
              <a:rPr lang="fr-FR" dirty="0"/>
              <a:t> active S-box = </a:t>
            </a:r>
            <a:r>
              <a:rPr lang="fr-FR" dirty="0" err="1"/>
              <a:t>better</a:t>
            </a:r>
            <a:r>
              <a:rPr lang="fr-FR" dirty="0"/>
              <a:t> proba!</a:t>
            </a:r>
          </a:p>
          <a:p>
            <a:pPr lvl="1"/>
            <a:r>
              <a:rPr lang="fr-FR" dirty="0" err="1"/>
              <a:t>Then</a:t>
            </a:r>
            <a:r>
              <a:rPr lang="fr-FR" dirty="0"/>
              <a:t> go to </a:t>
            </a:r>
            <a:r>
              <a:rPr lang="fr-FR" dirty="0" err="1"/>
              <a:t>Step</a:t>
            </a:r>
            <a:r>
              <a:rPr lang="fr-FR" dirty="0"/>
              <a:t> 2!</a:t>
            </a:r>
          </a:p>
          <a:p>
            <a:pPr lvl="1"/>
            <a:endParaRPr lang="fr-FR" dirty="0"/>
          </a:p>
          <a:p>
            <a:pPr lvl="1"/>
            <a:r>
              <a:rPr lang="fr-FR" dirty="0" err="1"/>
              <a:t>Step</a:t>
            </a:r>
            <a:r>
              <a:rPr lang="fr-FR" dirty="0"/>
              <a:t> 2 </a:t>
            </a:r>
          </a:p>
          <a:p>
            <a:pPr lvl="2"/>
            <a:r>
              <a:rPr lang="fr-FR" dirty="0"/>
              <a:t>Input the solutions of </a:t>
            </a:r>
            <a:r>
              <a:rPr lang="fr-FR" dirty="0" err="1"/>
              <a:t>Step</a:t>
            </a:r>
            <a:r>
              <a:rPr lang="fr-FR" dirty="0"/>
              <a:t> 1</a:t>
            </a:r>
          </a:p>
          <a:p>
            <a:pPr lvl="2"/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instantiate</a:t>
            </a:r>
            <a:r>
              <a:rPr lang="fr-FR" dirty="0"/>
              <a:t>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el-GR" dirty="0"/>
              <a:t>δ</a:t>
            </a:r>
            <a:r>
              <a:rPr lang="fr-FR" dirty="0"/>
              <a:t>x to </a:t>
            </a:r>
            <a:r>
              <a:rPr lang="fr-FR" dirty="0" err="1"/>
              <a:t>maximize</a:t>
            </a:r>
            <a:r>
              <a:rPr lang="fr-FR" dirty="0"/>
              <a:t> the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probability</a:t>
            </a:r>
            <a:r>
              <a:rPr lang="fr-FR" dirty="0"/>
              <a:t> </a:t>
            </a:r>
            <a:r>
              <a:rPr lang="fr-FR" i="1" dirty="0"/>
              <a:t>p</a:t>
            </a:r>
          </a:p>
          <a:p>
            <a:pPr marL="914400" lvl="2" indent="0">
              <a:buNone/>
            </a:pPr>
            <a:endParaRPr lang="fr-FR" i="1" dirty="0"/>
          </a:p>
          <a:p>
            <a:r>
              <a:rPr lang="fr-FR" dirty="0"/>
              <a:t>How to do </a:t>
            </a:r>
            <a:r>
              <a:rPr lang="fr-FR" dirty="0" err="1"/>
              <a:t>that</a:t>
            </a:r>
            <a:r>
              <a:rPr lang="fr-FR" dirty="0"/>
              <a:t>?</a:t>
            </a:r>
          </a:p>
        </p:txBody>
      </p:sp>
      <p:pic>
        <p:nvPicPr>
          <p:cNvPr id="5" name="loria">
            <a:extLst>
              <a:ext uri="{FF2B5EF4-FFF2-40B4-BE49-F238E27FC236}">
                <a16:creationId xmlns:a16="http://schemas.microsoft.com/office/drawing/2014/main" id="{2659835E-69E4-40A0-9B54-894049EE2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6" name="slide number">
            <a:extLst>
              <a:ext uri="{FF2B5EF4-FFF2-40B4-BE49-F238E27FC236}">
                <a16:creationId xmlns:a16="http://schemas.microsoft.com/office/drawing/2014/main" id="{F8A100D5-0E71-4D8E-84DA-9A196BDFEE83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22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49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998758C7-2A33-4D60-BE3E-C2EB3E0A2B7F}"/>
              </a:ext>
            </a:extLst>
          </p:cNvPr>
          <p:cNvCxnSpPr>
            <a:cxnSpLocks/>
          </p:cNvCxnSpPr>
          <p:nvPr/>
        </p:nvCxnSpPr>
        <p:spPr>
          <a:xfrm>
            <a:off x="362644" y="1694735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C5EF512-4D6A-4AF5-851A-A6DC8ADAB525}"/>
              </a:ext>
            </a:extLst>
          </p:cNvPr>
          <p:cNvSpPr txBox="1">
            <a:spLocks/>
          </p:cNvSpPr>
          <p:nvPr/>
        </p:nvSpPr>
        <p:spPr>
          <a:xfrm>
            <a:off x="474954" y="818504"/>
            <a:ext cx="10284781" cy="88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</a:t>
            </a:r>
          </a:p>
        </p:txBody>
      </p:sp>
      <p:pic>
        <p:nvPicPr>
          <p:cNvPr id="8" name="loria">
            <a:extLst>
              <a:ext uri="{FF2B5EF4-FFF2-40B4-BE49-F238E27FC236}">
                <a16:creationId xmlns:a16="http://schemas.microsoft.com/office/drawing/2014/main" id="{CF87CAB3-B744-4F24-871D-EC059EC1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E6ED2781-E643-40BE-8B37-A6E79C9CB5B7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23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41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121160-3C54-4A6E-8DFC-6E3197654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 (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remember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BOOLEAN): SC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268FEC-CB73-4414-B398-E2809816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2042" cy="4351338"/>
          </a:xfrm>
        </p:spPr>
        <p:txBody>
          <a:bodyPr/>
          <a:lstStyle/>
          <a:p>
            <a:r>
              <a:rPr lang="fr-FR" dirty="0"/>
              <a:t>SC: </a:t>
            </a:r>
            <a:r>
              <a:rPr lang="en-US" dirty="0" err="1"/>
              <a:t>SubCells</a:t>
            </a:r>
            <a:r>
              <a:rPr lang="en-US" dirty="0"/>
              <a:t>: A 4-bit or an 8-bit S-box is applied to each cell of the state.</a:t>
            </a:r>
          </a:p>
          <a:p>
            <a:pPr lvl="1"/>
            <a:r>
              <a:rPr lang="en-US" dirty="0"/>
              <a:t>At cell level, use the DDT: </a:t>
            </a:r>
            <a:r>
              <a:rPr lang="el-GR" dirty="0"/>
              <a:t>δ</a:t>
            </a:r>
            <a:r>
              <a:rPr lang="fr-FR" dirty="0"/>
              <a:t>x =&gt; </a:t>
            </a:r>
            <a:r>
              <a:rPr lang="el-GR" dirty="0"/>
              <a:t>δ</a:t>
            </a:r>
            <a:r>
              <a:rPr lang="fr-FR" dirty="0"/>
              <a:t>y </a:t>
            </a:r>
            <a:r>
              <a:rPr lang="fr-FR" dirty="0" err="1"/>
              <a:t>with</a:t>
            </a:r>
            <a:r>
              <a:rPr lang="fr-FR" dirty="0"/>
              <a:t> a certain </a:t>
            </a:r>
            <a:r>
              <a:rPr lang="fr-FR" dirty="0" err="1"/>
              <a:t>probability</a:t>
            </a: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For </a:t>
            </a:r>
            <a:r>
              <a:rPr lang="fr-FR" dirty="0" err="1"/>
              <a:t>Step</a:t>
            </a:r>
            <a:r>
              <a:rPr lang="fr-FR" dirty="0"/>
              <a:t> 1 </a:t>
            </a:r>
            <a:r>
              <a:rPr lang="fr-FR" dirty="0" err="1"/>
              <a:t>really</a:t>
            </a:r>
            <a:r>
              <a:rPr lang="fr-FR" dirty="0"/>
              <a:t> simple model</a:t>
            </a:r>
          </a:p>
          <a:p>
            <a:pPr lvl="1"/>
            <a:r>
              <a:rPr lang="fr-FR" dirty="0"/>
              <a:t>At Boolean </a:t>
            </a:r>
            <a:r>
              <a:rPr lang="fr-FR" dirty="0" err="1"/>
              <a:t>Level</a:t>
            </a:r>
            <a:r>
              <a:rPr lang="fr-FR" dirty="0"/>
              <a:t>: S-box </a:t>
            </a:r>
            <a:r>
              <a:rPr lang="fr-FR" dirty="0" err="1"/>
              <a:t>is</a:t>
            </a:r>
            <a:r>
              <a:rPr lang="fr-FR" dirty="0"/>
              <a:t> bijective !</a:t>
            </a:r>
          </a:p>
          <a:p>
            <a:pPr lvl="1"/>
            <a:r>
              <a:rPr lang="fr-FR" dirty="0" err="1"/>
              <a:t>Thus</a:t>
            </a:r>
            <a:r>
              <a:rPr lang="fr-FR" dirty="0"/>
              <a:t> if </a:t>
            </a:r>
            <a:r>
              <a:rPr lang="el-GR" dirty="0"/>
              <a:t>Δ</a:t>
            </a:r>
            <a:r>
              <a:rPr lang="fr-FR" dirty="0"/>
              <a:t>x=1,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el-GR" dirty="0"/>
              <a:t>Δ</a:t>
            </a:r>
            <a:r>
              <a:rPr lang="fr-FR" dirty="0"/>
              <a:t>y=1 =&gt; active S-box</a:t>
            </a:r>
          </a:p>
          <a:p>
            <a:pPr lvl="1"/>
            <a:r>
              <a:rPr lang="fr-FR" dirty="0"/>
              <a:t>if </a:t>
            </a:r>
            <a:r>
              <a:rPr lang="el-GR" dirty="0"/>
              <a:t>Δ</a:t>
            </a:r>
            <a:r>
              <a:rPr lang="fr-FR" dirty="0"/>
              <a:t>x=0,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el-GR" dirty="0"/>
              <a:t>Δ</a:t>
            </a:r>
            <a:r>
              <a:rPr lang="fr-FR" dirty="0"/>
              <a:t>y=0 =&gt; inactive S-box</a:t>
            </a:r>
          </a:p>
          <a:p>
            <a:pPr lvl="1"/>
            <a:r>
              <a:rPr lang="fr-FR" dirty="0" err="1"/>
              <a:t>Thus</a:t>
            </a:r>
            <a:r>
              <a:rPr lang="fr-FR" dirty="0"/>
              <a:t> Good news! No </a:t>
            </a:r>
            <a:r>
              <a:rPr lang="fr-FR" dirty="0" err="1"/>
              <a:t>effect</a:t>
            </a:r>
            <a:r>
              <a:rPr lang="fr-FR" dirty="0"/>
              <a:t>!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TextBox 440">
            <a:extLst>
              <a:ext uri="{FF2B5EF4-FFF2-40B4-BE49-F238E27FC236}">
                <a16:creationId xmlns:a16="http://schemas.microsoft.com/office/drawing/2014/main" id="{4C18D6DF-455C-4EF2-B90E-4DA1188AB924}"/>
              </a:ext>
            </a:extLst>
          </p:cNvPr>
          <p:cNvSpPr txBox="1"/>
          <p:nvPr/>
        </p:nvSpPr>
        <p:spPr>
          <a:xfrm>
            <a:off x="7117279" y="5303807"/>
            <a:ext cx="2110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l-GR" sz="2400" dirty="0"/>
              <a:t>Δ</a:t>
            </a:r>
            <a:r>
              <a:rPr lang="fr-FR" sz="2400" dirty="0"/>
              <a:t>x=</a:t>
            </a:r>
            <a:r>
              <a:rPr lang="el-GR" sz="2400" dirty="0"/>
              <a:t> Δ</a:t>
            </a:r>
            <a:r>
              <a:rPr lang="fr-FR" sz="2400" dirty="0"/>
              <a:t>y=1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grpSp>
        <p:nvGrpSpPr>
          <p:cNvPr id="7" name="Group 507">
            <a:extLst>
              <a:ext uri="{FF2B5EF4-FFF2-40B4-BE49-F238E27FC236}">
                <a16:creationId xmlns:a16="http://schemas.microsoft.com/office/drawing/2014/main" id="{B78C9E6A-A773-4B4C-8217-2CE8C5B534D3}"/>
              </a:ext>
            </a:extLst>
          </p:cNvPr>
          <p:cNvGrpSpPr/>
          <p:nvPr/>
        </p:nvGrpSpPr>
        <p:grpSpPr>
          <a:xfrm>
            <a:off x="9820783" y="3890891"/>
            <a:ext cx="1714784" cy="1339703"/>
            <a:chOff x="7482379" y="3436808"/>
            <a:chExt cx="2718612" cy="1611666"/>
          </a:xfrm>
        </p:grpSpPr>
        <p:grpSp>
          <p:nvGrpSpPr>
            <p:cNvPr id="8" name="Group 467">
              <a:extLst>
                <a:ext uri="{FF2B5EF4-FFF2-40B4-BE49-F238E27FC236}">
                  <a16:creationId xmlns:a16="http://schemas.microsoft.com/office/drawing/2014/main" id="{A0949C3F-021A-4B3E-A1A7-52CE3DD53C39}"/>
                </a:ext>
              </a:extLst>
            </p:cNvPr>
            <p:cNvGrpSpPr/>
            <p:nvPr/>
          </p:nvGrpSpPr>
          <p:grpSpPr>
            <a:xfrm>
              <a:off x="7482379" y="3617953"/>
              <a:ext cx="719991" cy="1211055"/>
              <a:chOff x="7858179" y="4587105"/>
              <a:chExt cx="719991" cy="1211055"/>
            </a:xfrm>
          </p:grpSpPr>
          <p:cxnSp>
            <p:nvCxnSpPr>
              <p:cNvPr id="17" name="Straight Connector 468">
                <a:extLst>
                  <a:ext uri="{FF2B5EF4-FFF2-40B4-BE49-F238E27FC236}">
                    <a16:creationId xmlns:a16="http://schemas.microsoft.com/office/drawing/2014/main" id="{91EDC301-7886-4D8E-A116-B270BED81B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8946" y="4587105"/>
                <a:ext cx="718456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9">
                <a:extLst>
                  <a:ext uri="{FF2B5EF4-FFF2-40B4-BE49-F238E27FC236}">
                    <a16:creationId xmlns:a16="http://schemas.microsoft.com/office/drawing/2014/main" id="{A4CB1FB1-FCDC-4B9A-9D2E-2FAC386307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8946" y="5376195"/>
                <a:ext cx="7192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0">
                <a:extLst>
                  <a:ext uri="{FF2B5EF4-FFF2-40B4-BE49-F238E27FC236}">
                    <a16:creationId xmlns:a16="http://schemas.microsoft.com/office/drawing/2014/main" id="{3336404F-09F3-4075-B9C9-047179E2A7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8946" y="5798160"/>
                <a:ext cx="7192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71">
                <a:extLst>
                  <a:ext uri="{FF2B5EF4-FFF2-40B4-BE49-F238E27FC236}">
                    <a16:creationId xmlns:a16="http://schemas.microsoft.com/office/drawing/2014/main" id="{3F24B705-A2CB-4D26-8E38-73F1DF9D69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8179" y="4976772"/>
                <a:ext cx="7192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472">
              <a:extLst>
                <a:ext uri="{FF2B5EF4-FFF2-40B4-BE49-F238E27FC236}">
                  <a16:creationId xmlns:a16="http://schemas.microsoft.com/office/drawing/2014/main" id="{8C4D08A3-310C-49D2-A5F3-A4D6C58F75C2}"/>
                </a:ext>
              </a:extLst>
            </p:cNvPr>
            <p:cNvGrpSpPr/>
            <p:nvPr/>
          </p:nvGrpSpPr>
          <p:grpSpPr>
            <a:xfrm>
              <a:off x="9481762" y="3617953"/>
              <a:ext cx="719229" cy="1211055"/>
              <a:chOff x="9857562" y="4587105"/>
              <a:chExt cx="719229" cy="1211055"/>
            </a:xfrm>
          </p:grpSpPr>
          <p:cxnSp>
            <p:nvCxnSpPr>
              <p:cNvPr id="13" name="Straight Connector 473">
                <a:extLst>
                  <a:ext uri="{FF2B5EF4-FFF2-40B4-BE49-F238E27FC236}">
                    <a16:creationId xmlns:a16="http://schemas.microsoft.com/office/drawing/2014/main" id="{4A8A8AE7-F802-4266-B4F2-0DBA6F900A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57567" y="5798160"/>
                <a:ext cx="7192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74">
                <a:extLst>
                  <a:ext uri="{FF2B5EF4-FFF2-40B4-BE49-F238E27FC236}">
                    <a16:creationId xmlns:a16="http://schemas.microsoft.com/office/drawing/2014/main" id="{72338193-47C4-4EC0-A8D4-FD877267A7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57565" y="5376195"/>
                <a:ext cx="7192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75">
                <a:extLst>
                  <a:ext uri="{FF2B5EF4-FFF2-40B4-BE49-F238E27FC236}">
                    <a16:creationId xmlns:a16="http://schemas.microsoft.com/office/drawing/2014/main" id="{592FA333-C23E-42A3-83D5-4136DF9ED8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57564" y="4976772"/>
                <a:ext cx="7192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6">
                <a:extLst>
                  <a:ext uri="{FF2B5EF4-FFF2-40B4-BE49-F238E27FC236}">
                    <a16:creationId xmlns:a16="http://schemas.microsoft.com/office/drawing/2014/main" id="{F1A9E77D-3004-47A4-A930-2FDB6F4A68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57562" y="4587105"/>
                <a:ext cx="719224" cy="0"/>
              </a:xfrm>
              <a:prstGeom prst="line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490">
              <a:extLst>
                <a:ext uri="{FF2B5EF4-FFF2-40B4-BE49-F238E27FC236}">
                  <a16:creationId xmlns:a16="http://schemas.microsoft.com/office/drawing/2014/main" id="{C4CE59D5-80D3-4069-9D6E-7C74E02E2101}"/>
                </a:ext>
              </a:extLst>
            </p:cNvPr>
            <p:cNvGrpSpPr/>
            <p:nvPr/>
          </p:nvGrpSpPr>
          <p:grpSpPr>
            <a:xfrm>
              <a:off x="8201603" y="3436808"/>
              <a:ext cx="1290067" cy="1611666"/>
              <a:chOff x="8577403" y="4405960"/>
              <a:chExt cx="1290067" cy="161166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F0C841A-B3C2-4BCF-BCE9-D8B5DD1DC938}"/>
                  </a:ext>
                </a:extLst>
              </p:cNvPr>
              <p:cNvSpPr/>
              <p:nvPr/>
            </p:nvSpPr>
            <p:spPr>
              <a:xfrm>
                <a:off x="8577403" y="4405960"/>
                <a:ext cx="1290067" cy="1611666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slide number">
                <a:extLst>
                  <a:ext uri="{FF2B5EF4-FFF2-40B4-BE49-F238E27FC236}">
                    <a16:creationId xmlns:a16="http://schemas.microsoft.com/office/drawing/2014/main" id="{DEF64C22-CA94-4938-8AB1-5E71DB3A02B7}"/>
                  </a:ext>
                </a:extLst>
              </p:cNvPr>
              <p:cNvSpPr txBox="1"/>
              <p:nvPr/>
            </p:nvSpPr>
            <p:spPr>
              <a:xfrm>
                <a:off x="8990149" y="4796294"/>
                <a:ext cx="45467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90000"/>
                      </a:schemeClr>
                    </a:solidFill>
                    <a:effectLst/>
                    <a:uLnTx/>
                    <a:uFillTx/>
                    <a:latin typeface="Helvetica 55 Roman" panose="020B0500000000000000" pitchFamily="34" charset="0"/>
                    <a:ea typeface="+mn-ea"/>
                    <a:cs typeface="Helvetica" panose="020B0604020202020204" pitchFamily="34" charset="0"/>
                  </a:rPr>
                  <a:t>S</a:t>
                </a:r>
                <a:endParaRPr kumimoji="0" lang="fr-FR" sz="4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uLnTx/>
                  <a:uFillTx/>
                  <a:latin typeface="Calibri" panose="020F0502020204030204"/>
                  <a:ea typeface="+mn-ea"/>
                </a:endParaRPr>
              </a:p>
            </p:txBody>
          </p:sp>
        </p:grpSp>
      </p:grpSp>
      <p:grpSp>
        <p:nvGrpSpPr>
          <p:cNvPr id="21" name="Group 506">
            <a:extLst>
              <a:ext uri="{FF2B5EF4-FFF2-40B4-BE49-F238E27FC236}">
                <a16:creationId xmlns:a16="http://schemas.microsoft.com/office/drawing/2014/main" id="{A1034AE0-BB71-49E9-8209-7CE470BAECF1}"/>
              </a:ext>
            </a:extLst>
          </p:cNvPr>
          <p:cNvGrpSpPr/>
          <p:nvPr/>
        </p:nvGrpSpPr>
        <p:grpSpPr>
          <a:xfrm>
            <a:off x="7398234" y="3890891"/>
            <a:ext cx="1714781" cy="1339703"/>
            <a:chOff x="2004273" y="3436808"/>
            <a:chExt cx="2718607" cy="1611666"/>
          </a:xfrm>
        </p:grpSpPr>
        <p:cxnSp>
          <p:nvCxnSpPr>
            <p:cNvPr id="22" name="Straight Connector 432">
              <a:extLst>
                <a:ext uri="{FF2B5EF4-FFF2-40B4-BE49-F238E27FC236}">
                  <a16:creationId xmlns:a16="http://schemas.microsoft.com/office/drawing/2014/main" id="{61229B74-FEDD-4FF2-8BA4-E4239F468009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73" y="4007620"/>
              <a:ext cx="7192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433">
              <a:extLst>
                <a:ext uri="{FF2B5EF4-FFF2-40B4-BE49-F238E27FC236}">
                  <a16:creationId xmlns:a16="http://schemas.microsoft.com/office/drawing/2014/main" id="{49122CEB-96B7-467B-B8F5-EFBC3B91A86C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73" y="4399885"/>
              <a:ext cx="7192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434">
              <a:extLst>
                <a:ext uri="{FF2B5EF4-FFF2-40B4-BE49-F238E27FC236}">
                  <a16:creationId xmlns:a16="http://schemas.microsoft.com/office/drawing/2014/main" id="{B0B56F7F-FE14-4184-A5AE-23F0692DA7FD}"/>
                </a:ext>
              </a:extLst>
            </p:cNvPr>
            <p:cNvCxnSpPr>
              <a:cxnSpLocks/>
            </p:cNvCxnSpPr>
            <p:nvPr/>
          </p:nvCxnSpPr>
          <p:spPr>
            <a:xfrm>
              <a:off x="4013564" y="3617953"/>
              <a:ext cx="7093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435">
              <a:extLst>
                <a:ext uri="{FF2B5EF4-FFF2-40B4-BE49-F238E27FC236}">
                  <a16:creationId xmlns:a16="http://schemas.microsoft.com/office/drawing/2014/main" id="{FFFF4508-4BA6-487A-8E05-DB00120B97EC}"/>
                </a:ext>
              </a:extLst>
            </p:cNvPr>
            <p:cNvCxnSpPr>
              <a:cxnSpLocks/>
            </p:cNvCxnSpPr>
            <p:nvPr/>
          </p:nvCxnSpPr>
          <p:spPr>
            <a:xfrm>
              <a:off x="4013564" y="4399885"/>
              <a:ext cx="7093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436">
              <a:extLst>
                <a:ext uri="{FF2B5EF4-FFF2-40B4-BE49-F238E27FC236}">
                  <a16:creationId xmlns:a16="http://schemas.microsoft.com/office/drawing/2014/main" id="{BCE7DBD7-4B55-4FAB-B08B-0C097431DE44}"/>
                </a:ext>
              </a:extLst>
            </p:cNvPr>
            <p:cNvCxnSpPr>
              <a:cxnSpLocks/>
            </p:cNvCxnSpPr>
            <p:nvPr/>
          </p:nvCxnSpPr>
          <p:spPr>
            <a:xfrm>
              <a:off x="4013564" y="4829008"/>
              <a:ext cx="7093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493">
              <a:extLst>
                <a:ext uri="{FF2B5EF4-FFF2-40B4-BE49-F238E27FC236}">
                  <a16:creationId xmlns:a16="http://schemas.microsoft.com/office/drawing/2014/main" id="{0ACC57E1-DFC3-4368-8AA0-0EB0D640C91E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73" y="4829008"/>
              <a:ext cx="7192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494">
              <a:extLst>
                <a:ext uri="{FF2B5EF4-FFF2-40B4-BE49-F238E27FC236}">
                  <a16:creationId xmlns:a16="http://schemas.microsoft.com/office/drawing/2014/main" id="{C4F15076-572D-4EDD-BB8D-61DABCA62F7B}"/>
                </a:ext>
              </a:extLst>
            </p:cNvPr>
            <p:cNvCxnSpPr>
              <a:cxnSpLocks/>
            </p:cNvCxnSpPr>
            <p:nvPr/>
          </p:nvCxnSpPr>
          <p:spPr>
            <a:xfrm>
              <a:off x="2004273" y="3617953"/>
              <a:ext cx="7192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495">
              <a:extLst>
                <a:ext uri="{FF2B5EF4-FFF2-40B4-BE49-F238E27FC236}">
                  <a16:creationId xmlns:a16="http://schemas.microsoft.com/office/drawing/2014/main" id="{2DFBE7BF-DCF5-4BB2-8409-C7C348041ED6}"/>
                </a:ext>
              </a:extLst>
            </p:cNvPr>
            <p:cNvCxnSpPr>
              <a:cxnSpLocks/>
            </p:cNvCxnSpPr>
            <p:nvPr/>
          </p:nvCxnSpPr>
          <p:spPr>
            <a:xfrm>
              <a:off x="4013564" y="4014799"/>
              <a:ext cx="7093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A3822DB-181E-4FEC-9EAB-8F09F6FCFF65}"/>
                </a:ext>
              </a:extLst>
            </p:cNvPr>
            <p:cNvSpPr/>
            <p:nvPr/>
          </p:nvSpPr>
          <p:spPr>
            <a:xfrm>
              <a:off x="2723497" y="3436808"/>
              <a:ext cx="1290067" cy="1611666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31" name="slide number">
              <a:extLst>
                <a:ext uri="{FF2B5EF4-FFF2-40B4-BE49-F238E27FC236}">
                  <a16:creationId xmlns:a16="http://schemas.microsoft.com/office/drawing/2014/main" id="{BA29564E-C8CD-4F41-82E0-9039689D5315}"/>
                </a:ext>
              </a:extLst>
            </p:cNvPr>
            <p:cNvSpPr txBox="1"/>
            <p:nvPr/>
          </p:nvSpPr>
          <p:spPr>
            <a:xfrm>
              <a:off x="3136243" y="3827142"/>
              <a:ext cx="45467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55 Roman" panose="020B0500000000000000" pitchFamily="34" charset="0"/>
                  <a:ea typeface="+mn-ea"/>
                  <a:cs typeface="Helvetica" panose="020B0604020202020204" pitchFamily="34" charset="0"/>
                </a:rPr>
                <a:t>S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sp>
        <p:nvSpPr>
          <p:cNvPr id="32" name="TextBox 496">
            <a:extLst>
              <a:ext uri="{FF2B5EF4-FFF2-40B4-BE49-F238E27FC236}">
                <a16:creationId xmlns:a16="http://schemas.microsoft.com/office/drawing/2014/main" id="{9D3DAC09-B1D5-4C7B-9EA9-7A8643E1EA95}"/>
              </a:ext>
            </a:extLst>
          </p:cNvPr>
          <p:cNvSpPr txBox="1"/>
          <p:nvPr/>
        </p:nvSpPr>
        <p:spPr>
          <a:xfrm>
            <a:off x="9525401" y="5311001"/>
            <a:ext cx="21109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l-GR" sz="2400" dirty="0"/>
              <a:t>Δ</a:t>
            </a:r>
            <a:r>
              <a:rPr lang="fr-FR" sz="2400" dirty="0"/>
              <a:t>x=</a:t>
            </a:r>
            <a:r>
              <a:rPr lang="el-GR" sz="2400" dirty="0"/>
              <a:t> Δ</a:t>
            </a:r>
            <a:r>
              <a:rPr lang="fr-FR" sz="2400" dirty="0"/>
              <a:t>y=0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pic>
        <p:nvPicPr>
          <p:cNvPr id="33" name="loria">
            <a:extLst>
              <a:ext uri="{FF2B5EF4-FFF2-40B4-BE49-F238E27FC236}">
                <a16:creationId xmlns:a16="http://schemas.microsoft.com/office/drawing/2014/main" id="{A74277CC-9A98-478D-9F9A-A2C022BA3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34" name="slide number">
            <a:extLst>
              <a:ext uri="{FF2B5EF4-FFF2-40B4-BE49-F238E27FC236}">
                <a16:creationId xmlns:a16="http://schemas.microsoft.com/office/drawing/2014/main" id="{6B21AAA0-F374-4894-9C70-F36AE95CA34B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24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1: AC and ART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AddConstants</a:t>
            </a:r>
            <a:r>
              <a:rPr lang="en-US" dirty="0"/>
              <a:t>: Round constants are XORed to the state</a:t>
            </a:r>
          </a:p>
          <a:p>
            <a:r>
              <a:rPr lang="en-US" dirty="0" err="1"/>
              <a:t>AddRoundTweakey</a:t>
            </a:r>
            <a:r>
              <a:rPr lang="en-US" dirty="0"/>
              <a:t>: The first and second rows of all </a:t>
            </a:r>
            <a:r>
              <a:rPr lang="en-US" dirty="0" err="1"/>
              <a:t>tweakey</a:t>
            </a:r>
            <a:r>
              <a:rPr lang="en-US" dirty="0"/>
              <a:t> arrays are </a:t>
            </a:r>
            <a:r>
              <a:rPr lang="fr-FR" dirty="0" err="1"/>
              <a:t>extracted</a:t>
            </a:r>
            <a:r>
              <a:rPr lang="fr-FR" dirty="0"/>
              <a:t> and </a:t>
            </a:r>
            <a:r>
              <a:rPr lang="fr-FR" dirty="0" err="1"/>
              <a:t>XORed</a:t>
            </a:r>
            <a:endParaRPr lang="fr-FR" dirty="0"/>
          </a:p>
          <a:p>
            <a:endParaRPr lang="fr-FR" dirty="0"/>
          </a:p>
          <a:p>
            <a:r>
              <a:rPr lang="fr-FR" dirty="0"/>
              <a:t>No </a:t>
            </a:r>
            <a:r>
              <a:rPr lang="fr-FR" dirty="0" err="1"/>
              <a:t>differences</a:t>
            </a:r>
            <a:r>
              <a:rPr lang="fr-FR" dirty="0"/>
              <a:t> are </a:t>
            </a:r>
            <a:r>
              <a:rPr lang="fr-FR" dirty="0" err="1"/>
              <a:t>inserted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AC and ART (if yes, more </a:t>
            </a:r>
            <a:r>
              <a:rPr lang="fr-FR" dirty="0" err="1"/>
              <a:t>tricky</a:t>
            </a:r>
            <a:r>
              <a:rPr lang="fr-FR" dirty="0"/>
              <a:t>…)</a:t>
            </a:r>
          </a:p>
          <a:p>
            <a:endParaRPr lang="fr-FR" dirty="0"/>
          </a:p>
          <a:p>
            <a:r>
              <a:rPr lang="fr-FR" dirty="0"/>
              <a:t>So, do </a:t>
            </a:r>
            <a:r>
              <a:rPr lang="fr-FR" dirty="0" err="1"/>
              <a:t>nothing</a:t>
            </a:r>
            <a:r>
              <a:rPr lang="fr-FR" dirty="0"/>
              <a:t> to model ;o)</a:t>
            </a:r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6DBB193B-B48B-4210-BA5C-57B4537DF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3E351025-07B6-4040-848A-5EA108E516FA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25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5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1: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ShiftRows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ShiftRows</a:t>
            </a:r>
            <a:r>
              <a:rPr lang="en-US" dirty="0"/>
              <a:t>. The rows of the cipher state cell array are rotated to the right (not to the left as in the AES!)</a:t>
            </a:r>
          </a:p>
          <a:p>
            <a:pPr lvl="1"/>
            <a:r>
              <a:rPr lang="en-US" dirty="0"/>
              <a:t>By 1 for the first row</a:t>
            </a:r>
          </a:p>
          <a:p>
            <a:pPr lvl="1"/>
            <a:r>
              <a:rPr lang="en-US" dirty="0"/>
              <a:t>By 2 for the second</a:t>
            </a:r>
          </a:p>
          <a:p>
            <a:pPr lvl="1"/>
            <a:r>
              <a:rPr lang="en-US" dirty="0"/>
              <a:t>By 3 for the third</a:t>
            </a:r>
          </a:p>
          <a:p>
            <a:endParaRPr lang="fr-FR" dirty="0"/>
          </a:p>
          <a:p>
            <a:r>
              <a:rPr lang="fr-FR" dirty="0"/>
              <a:t>So, at 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: </a:t>
            </a:r>
            <a:r>
              <a:rPr lang="el-GR" dirty="0"/>
              <a:t>δ</a:t>
            </a:r>
            <a:r>
              <a:rPr lang="fr-FR" dirty="0"/>
              <a:t>y[</a:t>
            </a:r>
            <a:r>
              <a:rPr lang="fr-FR" dirty="0" err="1"/>
              <a:t>i+j</a:t>
            </a:r>
            <a:r>
              <a:rPr lang="fr-FR" dirty="0"/>
              <a:t> mod 4,j]=</a:t>
            </a:r>
            <a:r>
              <a:rPr lang="el-GR" dirty="0"/>
              <a:t>δ</a:t>
            </a:r>
            <a:r>
              <a:rPr lang="fr-FR" dirty="0"/>
              <a:t>x[</a:t>
            </a:r>
            <a:r>
              <a:rPr lang="fr-FR" dirty="0" err="1"/>
              <a:t>i,j</a:t>
            </a:r>
            <a:r>
              <a:rPr lang="fr-FR" dirty="0"/>
              <a:t>]</a:t>
            </a:r>
          </a:p>
          <a:p>
            <a:r>
              <a:rPr lang="fr-FR" dirty="0"/>
              <a:t>So, at </a:t>
            </a:r>
            <a:r>
              <a:rPr lang="fr-FR" dirty="0" err="1"/>
              <a:t>boolean</a:t>
            </a:r>
            <a:r>
              <a:rPr lang="fr-FR" dirty="0"/>
              <a:t> </a:t>
            </a:r>
            <a:r>
              <a:rPr lang="fr-FR" dirty="0" err="1"/>
              <a:t>level</a:t>
            </a:r>
            <a:r>
              <a:rPr lang="fr-FR" dirty="0"/>
              <a:t>: </a:t>
            </a:r>
            <a:r>
              <a:rPr lang="el-GR" dirty="0"/>
              <a:t>Δ</a:t>
            </a:r>
            <a:r>
              <a:rPr lang="fr-FR" dirty="0"/>
              <a:t>y[</a:t>
            </a:r>
            <a:r>
              <a:rPr lang="fr-FR" dirty="0" err="1"/>
              <a:t>i+j</a:t>
            </a:r>
            <a:r>
              <a:rPr lang="fr-FR" dirty="0"/>
              <a:t> mod 4,j]=</a:t>
            </a:r>
            <a:r>
              <a:rPr lang="el-GR" dirty="0"/>
              <a:t> Δ</a:t>
            </a:r>
            <a:r>
              <a:rPr lang="fr-FR" dirty="0"/>
              <a:t>x[</a:t>
            </a:r>
            <a:r>
              <a:rPr lang="fr-FR" dirty="0" err="1"/>
              <a:t>i,j</a:t>
            </a:r>
            <a:r>
              <a:rPr lang="fr-FR" dirty="0"/>
              <a:t>] </a:t>
            </a:r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A72FA6F9-5217-4888-9ADD-A5AD76C81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47BC45FE-D3AA-4A89-BB53-F0A1296FB77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26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30"/>
            <a:ext cx="10515600" cy="1325563"/>
          </a:xfrm>
        </p:spPr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1: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MixColumns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7293"/>
            <a:ext cx="10515600" cy="470967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MixColumns</a:t>
            </a:r>
            <a:r>
              <a:rPr lang="en-US" dirty="0"/>
              <a:t>. Each column of the cipher internal state array is multiplied by the 4x4 binary matrix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Thus, </a:t>
            </a:r>
          </a:p>
          <a:p>
            <a:pPr marL="0" indent="0" algn="ctr">
              <a:buNone/>
            </a:pPr>
            <a:r>
              <a:rPr lang="el-GR" dirty="0"/>
              <a:t>δ</a:t>
            </a:r>
            <a:r>
              <a:rPr lang="fr-FR" dirty="0"/>
              <a:t>y[0,j]=</a:t>
            </a:r>
            <a:r>
              <a:rPr lang="el-GR" dirty="0"/>
              <a:t>δ</a:t>
            </a:r>
            <a:r>
              <a:rPr lang="fr-FR" dirty="0"/>
              <a:t>x[0,j] ⊕ </a:t>
            </a:r>
            <a:r>
              <a:rPr lang="el-GR" dirty="0"/>
              <a:t>δ</a:t>
            </a:r>
            <a:r>
              <a:rPr lang="fr-FR" dirty="0"/>
              <a:t>x[2,j] ⊕ </a:t>
            </a:r>
            <a:r>
              <a:rPr lang="el-GR" dirty="0"/>
              <a:t>δ</a:t>
            </a:r>
            <a:r>
              <a:rPr lang="fr-FR" dirty="0"/>
              <a:t>x[3,j]</a:t>
            </a:r>
          </a:p>
          <a:p>
            <a:pPr marL="0" indent="0" algn="ctr">
              <a:buNone/>
            </a:pPr>
            <a:r>
              <a:rPr lang="el-GR" dirty="0"/>
              <a:t>δ</a:t>
            </a:r>
            <a:r>
              <a:rPr lang="fr-FR" dirty="0"/>
              <a:t>y[1,j]=</a:t>
            </a:r>
            <a:r>
              <a:rPr lang="el-GR" dirty="0"/>
              <a:t> δ</a:t>
            </a:r>
            <a:r>
              <a:rPr lang="fr-FR" dirty="0"/>
              <a:t>x[1,j]</a:t>
            </a:r>
          </a:p>
          <a:p>
            <a:pPr marL="0" indent="0" algn="ctr">
              <a:buNone/>
            </a:pPr>
            <a:r>
              <a:rPr lang="el-GR" dirty="0"/>
              <a:t>δ</a:t>
            </a:r>
            <a:r>
              <a:rPr lang="fr-FR" dirty="0"/>
              <a:t>y[2,j]=</a:t>
            </a:r>
            <a:r>
              <a:rPr lang="el-GR" dirty="0"/>
              <a:t>δ</a:t>
            </a:r>
            <a:r>
              <a:rPr lang="fr-FR" dirty="0"/>
              <a:t>x[1,j] ⊕ </a:t>
            </a:r>
            <a:r>
              <a:rPr lang="el-GR" dirty="0"/>
              <a:t>δ</a:t>
            </a:r>
            <a:r>
              <a:rPr lang="fr-FR" dirty="0"/>
              <a:t>x[2,j]</a:t>
            </a:r>
          </a:p>
          <a:p>
            <a:pPr marL="0" indent="0" algn="ctr">
              <a:buNone/>
            </a:pPr>
            <a:r>
              <a:rPr lang="el-GR" dirty="0"/>
              <a:t>δ</a:t>
            </a:r>
            <a:r>
              <a:rPr lang="fr-FR" dirty="0"/>
              <a:t>y[3,j]=</a:t>
            </a:r>
            <a:r>
              <a:rPr lang="el-GR" dirty="0"/>
              <a:t>δ</a:t>
            </a:r>
            <a:r>
              <a:rPr lang="fr-FR" dirty="0"/>
              <a:t>x[0,j] ⊕ </a:t>
            </a:r>
            <a:r>
              <a:rPr lang="el-GR" dirty="0"/>
              <a:t>δ</a:t>
            </a:r>
            <a:r>
              <a:rPr lang="fr-FR" dirty="0"/>
              <a:t>x[2,j]</a:t>
            </a:r>
          </a:p>
          <a:p>
            <a:pPr marL="0" indent="0" algn="ctr">
              <a:buNone/>
            </a:pPr>
            <a:endParaRPr lang="fr-FR" dirty="0"/>
          </a:p>
          <a:p>
            <a:r>
              <a:rPr lang="en-US" dirty="0"/>
              <a:t>Same for Boolean variables</a:t>
            </a:r>
          </a:p>
          <a:p>
            <a:r>
              <a:rPr lang="en-US" dirty="0"/>
              <a:t>BUT </a:t>
            </a:r>
            <a:r>
              <a:rPr lang="fr-FR" dirty="0"/>
              <a:t>⊕ </a:t>
            </a:r>
            <a:r>
              <a:rPr lang="fr-FR" dirty="0" err="1"/>
              <a:t>is</a:t>
            </a:r>
            <a:r>
              <a:rPr lang="fr-FR" dirty="0"/>
              <a:t> not an </a:t>
            </a:r>
            <a:r>
              <a:rPr lang="fr-FR" dirty="0" err="1"/>
              <a:t>available</a:t>
            </a:r>
            <a:r>
              <a:rPr lang="fr-FR" dirty="0"/>
              <a:t> </a:t>
            </a:r>
            <a:r>
              <a:rPr lang="fr-FR" dirty="0" err="1"/>
              <a:t>operation</a:t>
            </a:r>
            <a:r>
              <a:rPr lang="fr-FR" dirty="0"/>
              <a:t> in the model, </a:t>
            </a:r>
            <a:r>
              <a:rPr lang="fr-FR" dirty="0" err="1"/>
              <a:t>so</a:t>
            </a:r>
            <a:r>
              <a:rPr lang="fr-FR" dirty="0"/>
              <a:t>…</a:t>
            </a:r>
            <a:endParaRPr lang="en-US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50524AA-DC1D-4E42-A223-537D95AB5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195" y="1968881"/>
            <a:ext cx="2382039" cy="1235498"/>
          </a:xfrm>
          <a:prstGeom prst="rect">
            <a:avLst/>
          </a:prstGeom>
        </p:spPr>
      </p:pic>
      <p:pic>
        <p:nvPicPr>
          <p:cNvPr id="7" name="loria">
            <a:extLst>
              <a:ext uri="{FF2B5EF4-FFF2-40B4-BE49-F238E27FC236}">
                <a16:creationId xmlns:a16="http://schemas.microsoft.com/office/drawing/2014/main" id="{85790876-73A0-49C2-92A1-256682F17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29D9AE49-3EDC-40BE-B468-1BAA21BAEB7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27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30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7834"/>
          </a:xfrm>
        </p:spPr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1: BUT the XOR?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DB56F96-DFB6-4DAB-B1A6-6CA4C4E0B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505" y="1434609"/>
            <a:ext cx="6942422" cy="17984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1360BE5-F956-47C7-A747-0ECBA784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505" y="1283784"/>
            <a:ext cx="7026249" cy="42904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118157D-0B1C-4752-85D9-C950284E4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733" y="5725041"/>
            <a:ext cx="2179509" cy="312447"/>
          </a:xfrm>
          <a:prstGeom prst="rect">
            <a:avLst/>
          </a:prstGeom>
        </p:spPr>
      </p:pic>
      <p:pic>
        <p:nvPicPr>
          <p:cNvPr id="11" name="loria">
            <a:extLst>
              <a:ext uri="{FF2B5EF4-FFF2-40B4-BE49-F238E27FC236}">
                <a16:creationId xmlns:a16="http://schemas.microsoft.com/office/drawing/2014/main" id="{3F480407-9099-4F3A-8ACF-1D49BFA6E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12" name="slide number">
            <a:extLst>
              <a:ext uri="{FF2B5EF4-FFF2-40B4-BE49-F238E27FC236}">
                <a16:creationId xmlns:a16="http://schemas.microsoft.com/office/drawing/2014/main" id="{0054FD0E-9B02-4756-B091-CD22986447C6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28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67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998758C7-2A33-4D60-BE3E-C2EB3E0A2B7F}"/>
              </a:ext>
            </a:extLst>
          </p:cNvPr>
          <p:cNvCxnSpPr>
            <a:cxnSpLocks/>
          </p:cNvCxnSpPr>
          <p:nvPr/>
        </p:nvCxnSpPr>
        <p:spPr>
          <a:xfrm>
            <a:off x="585927" y="2441359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C5EF512-4D6A-4AF5-851A-A6DC8ADAB525}"/>
              </a:ext>
            </a:extLst>
          </p:cNvPr>
          <p:cNvSpPr txBox="1">
            <a:spLocks/>
          </p:cNvSpPr>
          <p:nvPr/>
        </p:nvSpPr>
        <p:spPr>
          <a:xfrm>
            <a:off x="474954" y="818504"/>
            <a:ext cx="10284781" cy="88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281C6-B1D7-4BFC-BD84-C12C46CDF594}"/>
              </a:ext>
            </a:extLst>
          </p:cNvPr>
          <p:cNvSpPr txBox="1"/>
          <p:nvPr/>
        </p:nvSpPr>
        <p:spPr>
          <a:xfrm>
            <a:off x="474954" y="2672179"/>
            <a:ext cx="7807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Thank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you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to Marc Simard for </a:t>
            </a:r>
            <a:r>
              <a:rPr kumimoji="0" lang="fr-FR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wonderful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 slides!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A78D72B2-5E8D-49D7-A7BD-10B80FDD7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9" name="TextBox 22">
            <a:extLst>
              <a:ext uri="{FF2B5EF4-FFF2-40B4-BE49-F238E27FC236}">
                <a16:creationId xmlns:a16="http://schemas.microsoft.com/office/drawing/2014/main" id="{CC9F6476-C653-46CD-A12C-2A3DBEC57EF6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3/44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1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1: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we’ve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got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all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move to the </a:t>
            </a:r>
            <a:r>
              <a:rPr lang="fr-FR" dirty="0" err="1"/>
              <a:t>MiniZinc</a:t>
            </a:r>
            <a:r>
              <a:rPr lang="fr-FR" dirty="0"/>
              <a:t> Model</a:t>
            </a:r>
          </a:p>
          <a:p>
            <a:endParaRPr lang="fr-FR" dirty="0">
              <a:hlinkClick r:id="rId2" action="ppaction://hlinkfile" tooltip="MiniZinc Model!"/>
            </a:endParaRPr>
          </a:p>
          <a:p>
            <a:r>
              <a:rPr lang="fr-FR" dirty="0">
                <a:hlinkClick r:id="rId3"/>
              </a:rPr>
              <a:t>https://gitlab.inria.fr/minier/TP_ecole_ete</a:t>
            </a:r>
            <a:endParaRPr lang="fr-FR" dirty="0"/>
          </a:p>
          <a:p>
            <a:r>
              <a:rPr lang="fr-FR" dirty="0"/>
              <a:t>Run </a:t>
            </a:r>
            <a:r>
              <a:rPr lang="fr-FR" dirty="0" err="1"/>
              <a:t>this</a:t>
            </a:r>
            <a:r>
              <a:rPr lang="fr-FR" dirty="0"/>
              <a:t> model </a:t>
            </a:r>
            <a:r>
              <a:rPr lang="fr-FR" dirty="0" err="1"/>
              <a:t>with</a:t>
            </a:r>
            <a:r>
              <a:rPr lang="fr-FR" dirty="0"/>
              <a:t> r=5</a:t>
            </a:r>
          </a:p>
          <a:p>
            <a:endParaRPr lang="fr-FR" dirty="0"/>
          </a:p>
          <a:p>
            <a:r>
              <a:rPr lang="fr-FR" dirty="0" err="1"/>
              <a:t>Also</a:t>
            </a:r>
            <a:r>
              <a:rPr lang="fr-FR" dirty="0"/>
              <a:t>, model in CP but more </a:t>
            </a:r>
            <a:r>
              <a:rPr lang="fr-FR" dirty="0" err="1"/>
              <a:t>wordy</a:t>
            </a:r>
            <a:r>
              <a:rPr lang="fr-FR" dirty="0"/>
              <a:t>…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E77C0EAA-58F7-4692-A284-D4FC73641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37C8D3E7-5AD5-4881-BE3B-80EEDFB3DE80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29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77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6937"/>
          </a:xfrm>
        </p:spPr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1: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what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have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3498"/>
            <a:ext cx="10515600" cy="477346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4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tested</a:t>
            </a:r>
            <a:r>
              <a:rPr lang="fr-FR" dirty="0"/>
              <a:t>: 1 MILP, 1 </a:t>
            </a:r>
            <a:r>
              <a:rPr lang="fr-FR" dirty="0" err="1"/>
              <a:t>MiniZinc</a:t>
            </a:r>
            <a:r>
              <a:rPr lang="fr-FR" dirty="0"/>
              <a:t>, 1 CP, 1 </a:t>
            </a:r>
            <a:r>
              <a:rPr lang="fr-FR" dirty="0" err="1"/>
              <a:t>Ad-Hoc</a:t>
            </a:r>
            <a:r>
              <a:rPr lang="fr-FR" dirty="0"/>
              <a:t> (C++)</a:t>
            </a:r>
          </a:p>
          <a:p>
            <a:endParaRPr lang="fr-FR" dirty="0"/>
          </a:p>
          <a:p>
            <a:r>
              <a:rPr lang="fr-FR" dirty="0" err="1"/>
              <a:t>Step</a:t>
            </a:r>
            <a:r>
              <a:rPr lang="fr-FR" dirty="0"/>
              <a:t> 1: 2 </a:t>
            </a:r>
            <a:r>
              <a:rPr lang="fr-FR" dirty="0" err="1"/>
              <a:t>substeps</a:t>
            </a:r>
            <a:endParaRPr lang="fr-FR" dirty="0"/>
          </a:p>
          <a:p>
            <a:pPr lvl="1"/>
            <a:r>
              <a:rPr lang="fr-FR" dirty="0"/>
              <a:t>First, </a:t>
            </a:r>
            <a:r>
              <a:rPr lang="fr-FR" dirty="0" err="1"/>
              <a:t>Minimize</a:t>
            </a:r>
            <a:endParaRPr lang="fr-FR" dirty="0"/>
          </a:p>
          <a:p>
            <a:pPr lvl="1"/>
            <a:r>
              <a:rPr lang="fr-FR" dirty="0"/>
              <a:t>Second, </a:t>
            </a:r>
            <a:r>
              <a:rPr lang="fr-FR" dirty="0" err="1"/>
              <a:t>Enumerate</a:t>
            </a:r>
            <a:endParaRPr lang="fr-FR" dirty="0"/>
          </a:p>
          <a:p>
            <a:pPr lvl="1"/>
            <a:endParaRPr lang="fr-FR" dirty="0" err="1"/>
          </a:p>
          <a:p>
            <a:r>
              <a:rPr lang="fr-FR" dirty="0" err="1"/>
              <a:t>Lessons</a:t>
            </a:r>
            <a:r>
              <a:rPr lang="fr-FR" dirty="0"/>
              <a:t> </a:t>
            </a:r>
            <a:r>
              <a:rPr lang="fr-FR" dirty="0" err="1"/>
              <a:t>learnt</a:t>
            </a:r>
            <a:r>
              <a:rPr lang="fr-FR" dirty="0"/>
              <a:t>: </a:t>
            </a:r>
          </a:p>
          <a:p>
            <a:pPr lvl="1"/>
            <a:r>
              <a:rPr lang="fr-FR" dirty="0" err="1"/>
              <a:t>MinZinc</a:t>
            </a:r>
            <a:r>
              <a:rPr lang="fr-FR" dirty="0"/>
              <a:t> and CP are </a:t>
            </a:r>
            <a:r>
              <a:rPr lang="fr-FR" dirty="0" err="1"/>
              <a:t>too</a:t>
            </a:r>
            <a:r>
              <a:rPr lang="fr-FR" dirty="0"/>
              <a:t> slow</a:t>
            </a:r>
          </a:p>
          <a:p>
            <a:pPr lvl="1"/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deviate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optimal, MILP </a:t>
            </a:r>
            <a:r>
              <a:rPr lang="fr-FR" dirty="0" err="1"/>
              <a:t>becomes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slow </a:t>
            </a:r>
            <a:r>
              <a:rPr lang="fr-FR" dirty="0" err="1"/>
              <a:t>too</a:t>
            </a:r>
            <a:endParaRPr lang="fr-FR" dirty="0"/>
          </a:p>
          <a:p>
            <a:pPr lvl="1"/>
            <a:r>
              <a:rPr lang="fr-FR" dirty="0" err="1"/>
              <a:t>Only</a:t>
            </a:r>
            <a:r>
              <a:rPr lang="fr-FR" dirty="0"/>
              <a:t> the </a:t>
            </a:r>
            <a:r>
              <a:rPr lang="fr-FR" dirty="0" err="1"/>
              <a:t>Ad-Hoc</a:t>
            </a:r>
            <a:r>
              <a:rPr lang="fr-FR" dirty="0"/>
              <a:t> model </a:t>
            </a:r>
            <a:r>
              <a:rPr lang="fr-FR" dirty="0" err="1"/>
              <a:t>is</a:t>
            </a:r>
            <a:r>
              <a:rPr lang="fr-FR" dirty="0"/>
              <a:t> able to </a:t>
            </a:r>
            <a:r>
              <a:rPr lang="fr-FR" dirty="0" err="1"/>
              <a:t>provide</a:t>
            </a:r>
            <a:r>
              <a:rPr lang="fr-FR" dirty="0"/>
              <a:t> us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want</a:t>
            </a:r>
            <a:endParaRPr lang="fr-FR" dirty="0"/>
          </a:p>
          <a:p>
            <a:pPr lvl="1"/>
            <a:r>
              <a:rPr lang="fr-FR" dirty="0"/>
              <a:t>In TK1 (</a:t>
            </a:r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are </a:t>
            </a:r>
            <a:r>
              <a:rPr lang="fr-FR" dirty="0" err="1"/>
              <a:t>authorized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in the key), </a:t>
            </a:r>
            <a:r>
              <a:rPr lang="en-US" dirty="0"/>
              <a:t>SKINNY-128 with 14 rounds:</a:t>
            </a:r>
          </a:p>
          <a:p>
            <a:pPr lvl="2"/>
            <a:r>
              <a:rPr lang="fr-FR" dirty="0"/>
              <a:t>3 solutions for optimal value v</a:t>
            </a:r>
            <a:r>
              <a:rPr lang="fr-FR" sz="800" dirty="0"/>
              <a:t> </a:t>
            </a:r>
            <a:r>
              <a:rPr lang="fr-FR" dirty="0"/>
              <a:t>= 45</a:t>
            </a:r>
          </a:p>
          <a:p>
            <a:pPr lvl="2"/>
            <a:r>
              <a:rPr lang="da-DK" dirty="0"/>
              <a:t>897 solutions for v = v</a:t>
            </a:r>
            <a:r>
              <a:rPr lang="da-DK" sz="800" dirty="0"/>
              <a:t> </a:t>
            </a:r>
            <a:r>
              <a:rPr lang="da-DK" dirty="0"/>
              <a:t>+ 5 = 50</a:t>
            </a:r>
          </a:p>
          <a:p>
            <a:pPr lvl="2"/>
            <a:r>
              <a:rPr lang="da-DK" dirty="0"/>
              <a:t>137 019 solutions for v = v</a:t>
            </a:r>
            <a:r>
              <a:rPr lang="da-DK" sz="800" dirty="0"/>
              <a:t> </a:t>
            </a:r>
            <a:r>
              <a:rPr lang="da-DK" dirty="0"/>
              <a:t>+ 10 = 55</a:t>
            </a:r>
          </a:p>
          <a:p>
            <a:pPr lvl="2"/>
            <a:r>
              <a:rPr lang="da-DK" dirty="0"/>
              <a:t>7 241 601 solutions for v = 59</a:t>
            </a:r>
            <a:endParaRPr lang="fr-FR" dirty="0"/>
          </a:p>
          <a:p>
            <a:pPr lvl="1"/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36D00ED5-8E4E-48AC-9D25-1D4E410B9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6CB0963B-1E56-4E8C-8488-71461BC94A5F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30/44</a:t>
            </a:r>
          </a:p>
        </p:txBody>
      </p:sp>
    </p:spTree>
    <p:extLst>
      <p:ext uri="{BB962C8B-B14F-4D97-AF65-F5344CB8AC3E}">
        <p14:creationId xmlns:p14="http://schemas.microsoft.com/office/powerpoint/2010/main" val="51915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998758C7-2A33-4D60-BE3E-C2EB3E0A2B7F}"/>
              </a:ext>
            </a:extLst>
          </p:cNvPr>
          <p:cNvCxnSpPr>
            <a:cxnSpLocks/>
          </p:cNvCxnSpPr>
          <p:nvPr/>
        </p:nvCxnSpPr>
        <p:spPr>
          <a:xfrm>
            <a:off x="362644" y="1694735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C5EF512-4D6A-4AF5-851A-A6DC8ADAB525}"/>
              </a:ext>
            </a:extLst>
          </p:cNvPr>
          <p:cNvSpPr txBox="1">
            <a:spLocks/>
          </p:cNvSpPr>
          <p:nvPr/>
        </p:nvSpPr>
        <p:spPr>
          <a:xfrm>
            <a:off x="474954" y="818504"/>
            <a:ext cx="10284781" cy="88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2</a:t>
            </a:r>
          </a:p>
        </p:txBody>
      </p:sp>
      <p:pic>
        <p:nvPicPr>
          <p:cNvPr id="8" name="loria">
            <a:extLst>
              <a:ext uri="{FF2B5EF4-FFF2-40B4-BE49-F238E27FC236}">
                <a16:creationId xmlns:a16="http://schemas.microsoft.com/office/drawing/2014/main" id="{CF87CAB3-B744-4F24-871D-EC059EC1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D14BD99D-C8A1-4466-B699-F0B4494C6AFD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31/44</a:t>
            </a:r>
          </a:p>
        </p:txBody>
      </p:sp>
    </p:spTree>
    <p:extLst>
      <p:ext uri="{BB962C8B-B14F-4D97-AF65-F5344CB8AC3E}">
        <p14:creationId xmlns:p14="http://schemas.microsoft.com/office/powerpoint/2010/main" val="3410765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Where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we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are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now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Step</a:t>
            </a:r>
            <a:r>
              <a:rPr lang="fr-FR" dirty="0"/>
              <a:t> 1, </a:t>
            </a:r>
            <a:r>
              <a:rPr lang="fr-FR" dirty="0" err="1"/>
              <a:t>we</a:t>
            </a:r>
            <a:r>
              <a:rPr lang="fr-FR" dirty="0"/>
              <a:t> have the </a:t>
            </a:r>
            <a:r>
              <a:rPr lang="fr-FR" dirty="0" err="1"/>
              <a:t>differential</a:t>
            </a:r>
            <a:r>
              <a:rPr lang="fr-FR" dirty="0"/>
              <a:t> trails of minimal </a:t>
            </a:r>
            <a:r>
              <a:rPr lang="fr-FR" dirty="0" err="1"/>
              <a:t>weights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Boolean variables</a:t>
            </a:r>
          </a:p>
          <a:p>
            <a:endParaRPr lang="fr-FR" dirty="0"/>
          </a:p>
          <a:p>
            <a:r>
              <a:rPr lang="fr-FR" dirty="0" err="1"/>
              <a:t>Now</a:t>
            </a:r>
            <a:r>
              <a:rPr lang="fr-FR" dirty="0"/>
              <a:t>, let us </a:t>
            </a:r>
            <a:r>
              <a:rPr lang="fr-FR" dirty="0" err="1"/>
              <a:t>try</a:t>
            </a:r>
            <a:r>
              <a:rPr lang="fr-FR" dirty="0"/>
              <a:t> to </a:t>
            </a:r>
            <a:r>
              <a:rPr lang="fr-FR" dirty="0" err="1"/>
              <a:t>instantiate</a:t>
            </a:r>
            <a:r>
              <a:rPr lang="fr-FR" dirty="0"/>
              <a:t> </a:t>
            </a:r>
            <a:r>
              <a:rPr lang="fr-FR" dirty="0" err="1"/>
              <a:t>those</a:t>
            </a:r>
            <a:r>
              <a:rPr lang="fr-FR" dirty="0"/>
              <a:t> trails to </a:t>
            </a:r>
            <a:r>
              <a:rPr lang="fr-FR" dirty="0" err="1"/>
              <a:t>maximize</a:t>
            </a:r>
            <a:r>
              <a:rPr lang="fr-FR" dirty="0"/>
              <a:t> the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probaility</a:t>
            </a:r>
            <a:r>
              <a:rPr lang="fr-FR" dirty="0"/>
              <a:t> </a:t>
            </a:r>
            <a:r>
              <a:rPr lang="fr-FR" i="1" dirty="0"/>
              <a:t>p</a:t>
            </a:r>
          </a:p>
          <a:p>
            <a:endParaRPr lang="fr-FR" i="1" dirty="0"/>
          </a:p>
          <a:p>
            <a:r>
              <a:rPr lang="fr-FR" dirty="0" err="1"/>
              <a:t>Some</a:t>
            </a:r>
            <a:r>
              <a:rPr lang="fr-FR" dirty="0"/>
              <a:t> trails </a:t>
            </a:r>
            <a:r>
              <a:rPr lang="fr-FR" dirty="0" err="1"/>
              <a:t>could</a:t>
            </a:r>
            <a:r>
              <a:rPr lang="fr-FR" dirty="0"/>
              <a:t> not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instantiated</a:t>
            </a:r>
            <a:r>
              <a:rPr lang="fr-FR" dirty="0"/>
              <a:t>: </a:t>
            </a:r>
            <a:r>
              <a:rPr lang="fr-FR" dirty="0" err="1"/>
              <a:t>they</a:t>
            </a:r>
            <a:r>
              <a:rPr lang="fr-FR" dirty="0"/>
              <a:t> are </a:t>
            </a:r>
            <a:r>
              <a:rPr lang="fr-FR" dirty="0" err="1"/>
              <a:t>called</a:t>
            </a:r>
            <a:r>
              <a:rPr lang="fr-FR" dirty="0"/>
              <a:t> non-consistent BUT </a:t>
            </a:r>
            <a:r>
              <a:rPr lang="fr-FR" dirty="0" err="1"/>
              <a:t>some</a:t>
            </a:r>
            <a:r>
              <a:rPr lang="fr-FR" dirty="0"/>
              <a:t> are </a:t>
            </a:r>
            <a:r>
              <a:rPr lang="fr-FR" dirty="0" err="1"/>
              <a:t>instantiable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looking</a:t>
            </a:r>
            <a:r>
              <a:rPr lang="fr-FR" dirty="0"/>
              <a:t> for </a:t>
            </a:r>
            <a:r>
              <a:rPr lang="fr-FR" dirty="0" err="1"/>
              <a:t>those</a:t>
            </a:r>
            <a:r>
              <a:rPr lang="fr-FR" dirty="0"/>
              <a:t> trails</a:t>
            </a:r>
          </a:p>
          <a:p>
            <a:endParaRPr lang="fr-FR" dirty="0"/>
          </a:p>
          <a:p>
            <a:r>
              <a:rPr lang="fr-FR" dirty="0"/>
              <a:t>So, </a:t>
            </a:r>
            <a:r>
              <a:rPr lang="fr-FR" dirty="0" err="1"/>
              <a:t>take</a:t>
            </a:r>
            <a:r>
              <a:rPr lang="fr-FR" dirty="0"/>
              <a:t> as input all the </a:t>
            </a:r>
            <a:r>
              <a:rPr lang="fr-FR" dirty="0" err="1"/>
              <a:t>Step</a:t>
            </a:r>
            <a:r>
              <a:rPr lang="fr-FR" dirty="0"/>
              <a:t> 1 solutions</a:t>
            </a:r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9DFF55F6-2D10-4CA7-9C0E-DAB961978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E8EA15AB-6D66-4E04-A8A7-8A3EC2EAF922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32/44</a:t>
            </a:r>
          </a:p>
        </p:txBody>
      </p:sp>
    </p:spTree>
    <p:extLst>
      <p:ext uri="{BB962C8B-B14F-4D97-AF65-F5344CB8AC3E}">
        <p14:creationId xmlns:p14="http://schemas.microsoft.com/office/powerpoint/2010/main" val="3792030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2: model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each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SKINNY transformation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1B06535-13B2-4204-A98E-33DDE32DD8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</a:t>
                </a:r>
                <a:r>
                  <a:rPr lang="el-GR" dirty="0"/>
                  <a:t>δ</a:t>
                </a:r>
                <a:r>
                  <a:rPr lang="fr-FR" dirty="0"/>
                  <a:t>x variables </a:t>
                </a:r>
                <a:r>
                  <a:rPr lang="fr-FR" dirty="0" err="1"/>
                  <a:t>with</a:t>
                </a:r>
                <a:r>
                  <a:rPr lang="fr-FR" dirty="0"/>
                  <a:t> </a:t>
                </a:r>
                <a:r>
                  <a:rPr lang="fr-FR" dirty="0" err="1"/>
                  <a:t>integer</a:t>
                </a:r>
                <a:r>
                  <a:rPr lang="fr-FR" dirty="0"/>
                  <a:t> </a:t>
                </a:r>
                <a:r>
                  <a:rPr lang="fr-FR" dirty="0" err="1"/>
                  <a:t>domains</a:t>
                </a:r>
                <a:r>
                  <a:rPr lang="fr-FR" dirty="0"/>
                  <a:t> </a:t>
                </a:r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SC: </a:t>
                </a:r>
                <a:r>
                  <a:rPr lang="fr-FR" dirty="0" err="1"/>
                  <a:t>SubCells</a:t>
                </a:r>
                <a:r>
                  <a:rPr lang="fr-FR" dirty="0"/>
                  <a:t>. An S-box</a:t>
                </a:r>
              </a:p>
              <a:p>
                <a:endParaRPr lang="fr-FR" dirty="0"/>
              </a:p>
              <a:p>
                <a:r>
                  <a:rPr lang="fr-FR" dirty="0"/>
                  <a:t>If, </a:t>
                </a:r>
                <a:r>
                  <a:rPr lang="fr-FR" dirty="0" err="1"/>
                  <a:t>there</a:t>
                </a:r>
                <a:r>
                  <a:rPr lang="fr-FR" dirty="0"/>
                  <a:t> </a:t>
                </a:r>
                <a:r>
                  <a:rPr lang="fr-FR" dirty="0" err="1"/>
                  <a:t>is</a:t>
                </a:r>
                <a:r>
                  <a:rPr lang="fr-FR" dirty="0"/>
                  <a:t> an active S-box, model the DDT: </a:t>
                </a:r>
              </a:p>
              <a:p>
                <a:pPr lvl="1"/>
                <a:r>
                  <a:rPr lang="fr-FR" dirty="0"/>
                  <a:t>(</a:t>
                </a:r>
                <a:r>
                  <a:rPr lang="el-GR" dirty="0"/>
                  <a:t>δ</a:t>
                </a:r>
                <a:r>
                  <a:rPr lang="fr-FR" dirty="0"/>
                  <a:t>x, </a:t>
                </a:r>
                <a:r>
                  <a:rPr lang="el-GR" dirty="0"/>
                  <a:t>δ</a:t>
                </a:r>
                <a:r>
                  <a:rPr lang="fr-FR" dirty="0"/>
                  <a:t>y, -10.log</a:t>
                </a:r>
                <a:r>
                  <a:rPr lang="fr-FR" baseline="-25000" dirty="0"/>
                  <a:t>2</a:t>
                </a:r>
                <a:r>
                  <a:rPr lang="fr-FR" dirty="0"/>
                  <a:t> (</a:t>
                </a:r>
                <a:r>
                  <a:rPr lang="fr-FR" i="1" dirty="0"/>
                  <a:t>p</a:t>
                </a:r>
                <a:r>
                  <a:rPr lang="fr-FR" dirty="0"/>
                  <a:t>(</a:t>
                </a:r>
                <a:r>
                  <a:rPr lang="el-GR" dirty="0"/>
                  <a:t>δ</a:t>
                </a:r>
                <a:r>
                  <a:rPr lang="fr-FR" dirty="0"/>
                  <a:t>x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δ</a:t>
                </a:r>
                <a:r>
                  <a:rPr lang="fr-FR" dirty="0"/>
                  <a:t>y))) </a:t>
                </a:r>
                <a:r>
                  <a:rPr lang="fr-FR" dirty="0" err="1"/>
                  <a:t>under</a:t>
                </a:r>
                <a:r>
                  <a:rPr lang="fr-FR" dirty="0"/>
                  <a:t> a table </a:t>
                </a:r>
                <a:r>
                  <a:rPr lang="fr-FR" dirty="0" err="1"/>
                  <a:t>constraint</a:t>
                </a:r>
                <a:endParaRPr lang="fr-FR" dirty="0"/>
              </a:p>
              <a:p>
                <a:pPr lvl="1"/>
                <a:r>
                  <a:rPr lang="fr-FR" dirty="0"/>
                  <a:t>To </a:t>
                </a:r>
                <a:r>
                  <a:rPr lang="fr-FR" dirty="0" err="1"/>
                  <a:t>discard</a:t>
                </a:r>
                <a:r>
                  <a:rPr lang="fr-FR" dirty="0"/>
                  <a:t> </a:t>
                </a:r>
                <a:r>
                  <a:rPr lang="fr-FR" dirty="0" err="1"/>
                  <a:t>negative</a:t>
                </a:r>
                <a:r>
                  <a:rPr lang="fr-FR" dirty="0"/>
                  <a:t> value and </a:t>
                </a:r>
                <a:r>
                  <a:rPr lang="fr-FR" dirty="0" err="1"/>
                  <a:t>keep</a:t>
                </a:r>
                <a:r>
                  <a:rPr lang="fr-FR" dirty="0"/>
                  <a:t> </a:t>
                </a:r>
                <a:r>
                  <a:rPr lang="fr-FR" dirty="0" err="1"/>
                  <a:t>only</a:t>
                </a:r>
                <a:r>
                  <a:rPr lang="fr-FR" dirty="0"/>
                  <a:t> </a:t>
                </a:r>
                <a:r>
                  <a:rPr lang="fr-FR" dirty="0" err="1"/>
                  <a:t>integer</a:t>
                </a:r>
                <a:r>
                  <a:rPr lang="fr-FR" dirty="0"/>
                  <a:t> value</a:t>
                </a:r>
              </a:p>
              <a:p>
                <a:pPr marL="457200" lvl="1" indent="0">
                  <a:buNone/>
                </a:pPr>
                <a:endParaRPr lang="fr-FR" dirty="0"/>
              </a:p>
              <a:p>
                <a:pPr lvl="1"/>
                <a:r>
                  <a:rPr lang="fr-FR" dirty="0"/>
                  <a:t>Objective </a:t>
                </a:r>
                <a:r>
                  <a:rPr lang="fr-FR" dirty="0" err="1"/>
                  <a:t>function</a:t>
                </a:r>
                <a:r>
                  <a:rPr lang="fr-FR" dirty="0"/>
                  <a:t> </a:t>
                </a:r>
                <a:r>
                  <a:rPr lang="fr-FR" dirty="0" err="1"/>
                  <a:t>becomes</a:t>
                </a:r>
                <a:r>
                  <a:rPr lang="fr-FR" dirty="0"/>
                  <a:t>: </a:t>
                </a:r>
                <a:r>
                  <a:rPr lang="fr-FR" dirty="0" err="1"/>
                  <a:t>Minimize</a:t>
                </a:r>
                <a:r>
                  <a:rPr lang="fr-FR" dirty="0"/>
                  <a:t> </a:t>
                </a:r>
                <a:r>
                  <a:rPr lang="fr-FR" dirty="0" err="1"/>
                  <a:t>sum</a:t>
                </a:r>
                <a:r>
                  <a:rPr lang="fr-FR" dirty="0"/>
                  <a:t>(-10.log</a:t>
                </a:r>
                <a:r>
                  <a:rPr lang="fr-FR" baseline="-25000" dirty="0"/>
                  <a:t>2</a:t>
                </a:r>
                <a:r>
                  <a:rPr lang="fr-FR" dirty="0"/>
                  <a:t> (</a:t>
                </a:r>
                <a:r>
                  <a:rPr lang="fr-FR" i="1" dirty="0"/>
                  <a:t>p</a:t>
                </a:r>
                <a:r>
                  <a:rPr lang="fr-FR" dirty="0"/>
                  <a:t>(</a:t>
                </a:r>
                <a:r>
                  <a:rPr lang="el-GR" dirty="0"/>
                  <a:t>δ</a:t>
                </a:r>
                <a:r>
                  <a:rPr lang="fr-FR" dirty="0"/>
                  <a:t>x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dirty="0"/>
                  <a:t>δ</a:t>
                </a:r>
                <a:r>
                  <a:rPr lang="fr-FR" dirty="0"/>
                  <a:t>y)))</a:t>
                </a:r>
                <a:endParaRPr lang="en-US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71B06535-13B2-4204-A98E-33DDE32DD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AE98D58F-95B4-4BAA-815C-8F479EA7626F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33/44</a:t>
            </a:r>
          </a:p>
        </p:txBody>
      </p:sp>
    </p:spTree>
    <p:extLst>
      <p:ext uri="{BB962C8B-B14F-4D97-AF65-F5344CB8AC3E}">
        <p14:creationId xmlns:p14="http://schemas.microsoft.com/office/powerpoint/2010/main" val="3241397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2: model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each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SKINNY transformation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06470" cy="4351338"/>
          </a:xfrm>
        </p:spPr>
        <p:txBody>
          <a:bodyPr>
            <a:normAutofit/>
          </a:bodyPr>
          <a:lstStyle/>
          <a:p>
            <a:r>
              <a:rPr lang="fr-FR" dirty="0"/>
              <a:t>AC and ART: no </a:t>
            </a:r>
            <a:r>
              <a:rPr lang="fr-FR" dirty="0" err="1"/>
              <a:t>effect</a:t>
            </a:r>
            <a:r>
              <a:rPr lang="fr-FR" dirty="0"/>
              <a:t> in </a:t>
            </a:r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/>
              <a:t>cryptanalysis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ShiftRows</a:t>
            </a:r>
            <a:r>
              <a:rPr lang="fr-FR" dirty="0"/>
              <a:t>: Direct </a:t>
            </a:r>
            <a:r>
              <a:rPr lang="fr-FR" dirty="0" err="1"/>
              <a:t>implementation</a:t>
            </a:r>
            <a:r>
              <a:rPr lang="fr-FR" dirty="0"/>
              <a:t>, </a:t>
            </a:r>
            <a:r>
              <a:rPr lang="fr-FR" dirty="0" err="1"/>
              <a:t>just</a:t>
            </a:r>
            <a:r>
              <a:rPr lang="fr-FR" dirty="0"/>
              <a:t> shift to the right</a:t>
            </a:r>
          </a:p>
          <a:p>
            <a:endParaRPr lang="fr-FR" dirty="0"/>
          </a:p>
          <a:p>
            <a:r>
              <a:rPr lang="fr-FR" dirty="0" err="1"/>
              <a:t>MixColumns</a:t>
            </a:r>
            <a:r>
              <a:rPr lang="fr-FR" dirty="0"/>
              <a:t>: Direct </a:t>
            </a:r>
            <a:r>
              <a:rPr lang="fr-FR" dirty="0" err="1"/>
              <a:t>implementation</a:t>
            </a:r>
            <a:r>
              <a:rPr lang="fr-FR" dirty="0"/>
              <a:t>, </a:t>
            </a:r>
            <a:r>
              <a:rPr lang="fr-FR" dirty="0" err="1"/>
              <a:t>just</a:t>
            </a:r>
            <a:r>
              <a:rPr lang="fr-FR" dirty="0"/>
              <a:t> XOR </a:t>
            </a:r>
            <a:r>
              <a:rPr lang="fr-FR" dirty="0" err="1"/>
              <a:t>through</a:t>
            </a:r>
            <a:r>
              <a:rPr lang="fr-FR" dirty="0"/>
              <a:t> table </a:t>
            </a:r>
            <a:r>
              <a:rPr lang="fr-FR" dirty="0" err="1"/>
              <a:t>constraint</a:t>
            </a:r>
            <a:endParaRPr lang="fr-FR" dirty="0"/>
          </a:p>
          <a:p>
            <a:endParaRPr lang="fr-FR" dirty="0"/>
          </a:p>
          <a:p>
            <a:r>
              <a:rPr lang="fr-FR" dirty="0"/>
              <a:t>The XOR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implemented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a table </a:t>
            </a:r>
            <a:r>
              <a:rPr lang="fr-FR" dirty="0" err="1"/>
              <a:t>constraint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2615B7FF-62F3-4488-A401-F1AEC43C8A63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34/44</a:t>
            </a:r>
          </a:p>
        </p:txBody>
      </p:sp>
    </p:spTree>
    <p:extLst>
      <p:ext uri="{BB962C8B-B14F-4D97-AF65-F5344CB8AC3E}">
        <p14:creationId xmlns:p14="http://schemas.microsoft.com/office/powerpoint/2010/main" val="197920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515600" cy="832038"/>
          </a:xfrm>
        </p:spPr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2: all in 1!</a:t>
            </a: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AEAF8C6-2D6A-4760-B6DE-7931C28F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188" y="1154631"/>
            <a:ext cx="8123624" cy="5159187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48058090-0702-432E-B245-32EE5FA99A37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35/44</a:t>
            </a:r>
          </a:p>
        </p:txBody>
      </p:sp>
    </p:spTree>
    <p:extLst>
      <p:ext uri="{BB962C8B-B14F-4D97-AF65-F5344CB8AC3E}">
        <p14:creationId xmlns:p14="http://schemas.microsoft.com/office/powerpoint/2010/main" val="1299519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2: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only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CP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Only</a:t>
            </a:r>
            <a:r>
              <a:rPr lang="fr-FR" dirty="0"/>
              <a:t> CP </a:t>
            </a:r>
            <a:r>
              <a:rPr lang="fr-FR" dirty="0" err="1"/>
              <a:t>could</a:t>
            </a:r>
            <a:r>
              <a:rPr lang="fr-FR" dirty="0"/>
              <a:t> model </a:t>
            </a:r>
            <a:r>
              <a:rPr lang="fr-FR" dirty="0" err="1"/>
              <a:t>Step</a:t>
            </a:r>
            <a:r>
              <a:rPr lang="fr-FR" dirty="0"/>
              <a:t> 2, the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approaches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not </a:t>
            </a:r>
            <a:r>
              <a:rPr lang="fr-FR" dirty="0" err="1"/>
              <a:t>efficiently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model variables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integer</a:t>
            </a:r>
            <a:r>
              <a:rPr lang="fr-FR" dirty="0"/>
              <a:t> </a:t>
            </a:r>
            <a:r>
              <a:rPr lang="fr-FR" dirty="0" err="1"/>
              <a:t>domains</a:t>
            </a:r>
            <a:endParaRPr lang="fr-FR" dirty="0"/>
          </a:p>
          <a:p>
            <a:endParaRPr lang="fr-FR" dirty="0"/>
          </a:p>
          <a:p>
            <a:r>
              <a:rPr lang="fr-FR" dirty="0"/>
              <a:t>Go to the code: </a:t>
            </a:r>
            <a:r>
              <a:rPr lang="fr-FR" dirty="0">
                <a:hlinkClick r:id="rId2"/>
              </a:rPr>
              <a:t>https://gitlab.inria.fr/minier/TP_ecole_ete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see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in the TP</a:t>
            </a:r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F0543E52-590C-4D9D-B14D-DAB6A6CC9635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36/44</a:t>
            </a:r>
          </a:p>
        </p:txBody>
      </p:sp>
    </p:spTree>
    <p:extLst>
      <p:ext uri="{BB962C8B-B14F-4D97-AF65-F5344CB8AC3E}">
        <p14:creationId xmlns:p14="http://schemas.microsoft.com/office/powerpoint/2010/main" val="2843862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2: more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attacks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SK and TK1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B06535-13B2-4204-A98E-33DDE32DD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 </a:t>
            </a:r>
            <a:r>
              <a:rPr lang="fr-FR" dirty="0" err="1"/>
              <a:t>will</a:t>
            </a:r>
            <a:r>
              <a:rPr lang="fr-FR" dirty="0"/>
              <a:t> show </a:t>
            </a:r>
            <a:r>
              <a:rPr lang="fr-FR" dirty="0" err="1"/>
              <a:t>some</a:t>
            </a:r>
            <a:r>
              <a:rPr lang="fr-FR" dirty="0"/>
              <a:t> of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results</a:t>
            </a:r>
            <a:r>
              <a:rPr lang="fr-FR" dirty="0"/>
              <a:t> but I must </a:t>
            </a:r>
            <a:r>
              <a:rPr lang="fr-FR" dirty="0" err="1"/>
              <a:t>introduce</a:t>
            </a:r>
            <a:r>
              <a:rPr lang="fr-FR" dirty="0"/>
              <a:t> the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attacker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 TK1, TK2 and TK3 </a:t>
            </a:r>
            <a:r>
              <a:rPr lang="fr-FR" dirty="0" err="1"/>
              <a:t>before</a:t>
            </a:r>
            <a:endParaRPr lang="fr-FR" dirty="0"/>
          </a:p>
          <a:p>
            <a:pPr lvl="1"/>
            <a:r>
              <a:rPr lang="fr-FR" dirty="0"/>
              <a:t>SK: </a:t>
            </a:r>
            <a:r>
              <a:rPr lang="fr-FR" dirty="0" err="1"/>
              <a:t>differences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located</a:t>
            </a:r>
            <a:r>
              <a:rPr lang="fr-FR" dirty="0"/>
              <a:t> in the </a:t>
            </a:r>
            <a:r>
              <a:rPr lang="fr-FR" dirty="0" err="1"/>
              <a:t>plaintext</a:t>
            </a:r>
            <a:r>
              <a:rPr lang="fr-FR" dirty="0"/>
              <a:t> block</a:t>
            </a:r>
          </a:p>
          <a:p>
            <a:pPr lvl="1"/>
            <a:r>
              <a:rPr lang="fr-FR" dirty="0"/>
              <a:t>TK1: </a:t>
            </a:r>
            <a:r>
              <a:rPr lang="fr-FR" dirty="0" err="1"/>
              <a:t>differences</a:t>
            </a:r>
            <a:r>
              <a:rPr lang="fr-FR" dirty="0"/>
              <a:t> in the </a:t>
            </a:r>
            <a:r>
              <a:rPr lang="fr-FR" dirty="0" err="1"/>
              <a:t>plaintext</a:t>
            </a:r>
            <a:r>
              <a:rPr lang="fr-FR" dirty="0"/>
              <a:t> block BUT </a:t>
            </a:r>
            <a:r>
              <a:rPr lang="fr-FR" dirty="0" err="1"/>
              <a:t>also</a:t>
            </a:r>
            <a:r>
              <a:rPr lang="fr-FR" dirty="0"/>
              <a:t> in the key, the </a:t>
            </a:r>
            <a:r>
              <a:rPr lang="fr-FR" dirty="0" err="1"/>
              <a:t>so-called</a:t>
            </a:r>
            <a:r>
              <a:rPr lang="fr-FR" dirty="0"/>
              <a:t> </a:t>
            </a:r>
            <a:r>
              <a:rPr lang="fr-FR" dirty="0" err="1"/>
              <a:t>lane</a:t>
            </a: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D9EFD7A-5343-424C-8952-E94B4F0A7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549" y="3684559"/>
            <a:ext cx="7832651" cy="234809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30BC98-BB19-4715-9BC1-285DEA733A88}"/>
              </a:ext>
            </a:extLst>
          </p:cNvPr>
          <p:cNvSpPr txBox="1"/>
          <p:nvPr/>
        </p:nvSpPr>
        <p:spPr>
          <a:xfrm>
            <a:off x="10100930" y="4295556"/>
            <a:ext cx="192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TK1: one </a:t>
            </a:r>
            <a:r>
              <a:rPr lang="fr-FR" dirty="0" err="1"/>
              <a:t>lane</a:t>
            </a:r>
            <a:endParaRPr lang="fr-FR" dirty="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6B42BE70-80CE-4264-899F-B394C64A7948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37/44</a:t>
            </a:r>
          </a:p>
        </p:txBody>
      </p:sp>
    </p:spTree>
    <p:extLst>
      <p:ext uri="{BB962C8B-B14F-4D97-AF65-F5344CB8AC3E}">
        <p14:creationId xmlns:p14="http://schemas.microsoft.com/office/powerpoint/2010/main" val="147988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Step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2: more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attacks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TK2 and TK3</a:t>
            </a: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74B3B12-6BAC-4ACE-B978-BC6EF94D7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TWEAKEY </a:t>
            </a:r>
            <a:r>
              <a:rPr lang="fr-FR" dirty="0" err="1"/>
              <a:t>framework</a:t>
            </a:r>
            <a:endParaRPr lang="fr-FR" dirty="0"/>
          </a:p>
          <a:p>
            <a:r>
              <a:rPr lang="fr-FR" dirty="0"/>
              <a:t>TK2: 2 </a:t>
            </a:r>
            <a:r>
              <a:rPr lang="fr-FR" dirty="0" err="1"/>
              <a:t>lanes</a:t>
            </a:r>
            <a:endParaRPr lang="fr-FR" dirty="0"/>
          </a:p>
          <a:p>
            <a:r>
              <a:rPr lang="fr-FR" dirty="0"/>
              <a:t>TK3: 3 </a:t>
            </a:r>
            <a:r>
              <a:rPr lang="fr-FR" dirty="0" err="1"/>
              <a:t>lanes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FDDF555-1C1D-4E60-BDE4-C334D56FA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879" y="3378773"/>
            <a:ext cx="9522241" cy="2724323"/>
          </a:xfrm>
          <a:prstGeom prst="rect">
            <a:avLst/>
          </a:prstGeom>
        </p:spPr>
      </p:pic>
      <p:sp>
        <p:nvSpPr>
          <p:cNvPr id="10" name="slide number">
            <a:extLst>
              <a:ext uri="{FF2B5EF4-FFF2-40B4-BE49-F238E27FC236}">
                <a16:creationId xmlns:a16="http://schemas.microsoft.com/office/drawing/2014/main" id="{39F3A479-7541-4355-A736-3D20F566E504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38/44</a:t>
            </a:r>
          </a:p>
        </p:txBody>
      </p:sp>
    </p:spTree>
    <p:extLst>
      <p:ext uri="{BB962C8B-B14F-4D97-AF65-F5344CB8AC3E}">
        <p14:creationId xmlns:p14="http://schemas.microsoft.com/office/powerpoint/2010/main" val="2636728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112B05A-E64E-47C4-BBD2-0D8C1EA68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9948" y="95693"/>
            <a:ext cx="8012098" cy="1051685"/>
          </a:xfrm>
        </p:spPr>
        <p:txBody>
          <a:bodyPr>
            <a:noAutofit/>
          </a:bodyPr>
          <a:lstStyle/>
          <a:p>
            <a:r>
              <a:rPr lang="fr-FR" sz="4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Cryptography</a:t>
            </a:r>
            <a:r>
              <a:rPr lang="fr-FR" sz="4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4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Principle</a:t>
            </a:r>
            <a:endParaRPr lang="fr-FR" sz="48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5DED90-83D2-4FCE-ADC2-311A468CD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19" name="Title 7">
            <a:extLst>
              <a:ext uri="{FF2B5EF4-FFF2-40B4-BE49-F238E27FC236}">
                <a16:creationId xmlns:a16="http://schemas.microsoft.com/office/drawing/2014/main" id="{17F243D6-E5E3-454C-B4C5-8FDC1A028A6C}"/>
              </a:ext>
            </a:extLst>
          </p:cNvPr>
          <p:cNvSpPr txBox="1">
            <a:spLocks/>
          </p:cNvSpPr>
          <p:nvPr/>
        </p:nvSpPr>
        <p:spPr>
          <a:xfrm>
            <a:off x="1444331" y="3280666"/>
            <a:ext cx="1688975" cy="5400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Hello</a:t>
            </a:r>
          </a:p>
        </p:txBody>
      </p:sp>
      <p:sp>
        <p:nvSpPr>
          <p:cNvPr id="22" name="Title 7">
            <a:extLst>
              <a:ext uri="{FF2B5EF4-FFF2-40B4-BE49-F238E27FC236}">
                <a16:creationId xmlns:a16="http://schemas.microsoft.com/office/drawing/2014/main" id="{89702EB6-709B-4700-98E0-105305B1C4B5}"/>
              </a:ext>
            </a:extLst>
          </p:cNvPr>
          <p:cNvSpPr txBox="1">
            <a:spLocks/>
          </p:cNvSpPr>
          <p:nvPr/>
        </p:nvSpPr>
        <p:spPr>
          <a:xfrm>
            <a:off x="5139431" y="3280666"/>
            <a:ext cx="1913138" cy="541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7Qn3yep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97E51A-F573-4C2A-B1A4-523FBF2F6BAC}"/>
              </a:ext>
            </a:extLst>
          </p:cNvPr>
          <p:cNvSpPr/>
          <p:nvPr/>
        </p:nvSpPr>
        <p:spPr>
          <a:xfrm>
            <a:off x="4614169" y="3112363"/>
            <a:ext cx="2963662" cy="880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latin typeface="Helvetica 55 Roman" panose="020B0500000000000000" pitchFamily="34" charset="0"/>
              </a:rPr>
              <a:t>Cipher</a:t>
            </a:r>
            <a:endParaRPr lang="fr-FR" sz="2800" b="1" dirty="0">
              <a:latin typeface="Helvetica 55 Roman" panose="020B0500000000000000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1236DF-6A13-4444-905D-731A9D46888E}"/>
              </a:ext>
            </a:extLst>
          </p:cNvPr>
          <p:cNvSpPr/>
          <p:nvPr/>
        </p:nvSpPr>
        <p:spPr>
          <a:xfrm>
            <a:off x="4640965" y="3112363"/>
            <a:ext cx="2963662" cy="8803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>
                <a:latin typeface="Helvetica 55 Roman" panose="020B0500000000000000" pitchFamily="34" charset="0"/>
              </a:rPr>
              <a:t>Decipher</a:t>
            </a:r>
            <a:endParaRPr lang="fr-FR" sz="2800" b="1" dirty="0">
              <a:latin typeface="Helvetica 55 Roman" panose="020B0500000000000000" pitchFamily="34" charset="0"/>
            </a:endParaRPr>
          </a:p>
        </p:txBody>
      </p:sp>
      <p:sp>
        <p:nvSpPr>
          <p:cNvPr id="30" name="Title 7">
            <a:extLst>
              <a:ext uri="{FF2B5EF4-FFF2-40B4-BE49-F238E27FC236}">
                <a16:creationId xmlns:a16="http://schemas.microsoft.com/office/drawing/2014/main" id="{52409A93-EBA2-4A65-81EA-6850AE921C64}"/>
              </a:ext>
            </a:extLst>
          </p:cNvPr>
          <p:cNvSpPr txBox="1">
            <a:spLocks/>
          </p:cNvSpPr>
          <p:nvPr/>
        </p:nvSpPr>
        <p:spPr>
          <a:xfrm>
            <a:off x="1158765" y="2959495"/>
            <a:ext cx="2188933" cy="11805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01000010011011110110111001101010011011110111010101110010 </a:t>
            </a:r>
          </a:p>
        </p:txBody>
      </p:sp>
      <p:sp>
        <p:nvSpPr>
          <p:cNvPr id="31" name="Title 7">
            <a:extLst>
              <a:ext uri="{FF2B5EF4-FFF2-40B4-BE49-F238E27FC236}">
                <a16:creationId xmlns:a16="http://schemas.microsoft.com/office/drawing/2014/main" id="{0BE24913-F2C6-4CD0-934C-48A95E343514}"/>
              </a:ext>
            </a:extLst>
          </p:cNvPr>
          <p:cNvSpPr txBox="1">
            <a:spLocks/>
          </p:cNvSpPr>
          <p:nvPr/>
        </p:nvSpPr>
        <p:spPr>
          <a:xfrm>
            <a:off x="9148873" y="2945685"/>
            <a:ext cx="2188934" cy="11805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00110111010100010110111000110011011110010110010101110000</a:t>
            </a:r>
          </a:p>
        </p:txBody>
      </p:sp>
      <p:sp>
        <p:nvSpPr>
          <p:cNvPr id="32" name="Title 7">
            <a:extLst>
              <a:ext uri="{FF2B5EF4-FFF2-40B4-BE49-F238E27FC236}">
                <a16:creationId xmlns:a16="http://schemas.microsoft.com/office/drawing/2014/main" id="{431F4F4E-6CE2-4B62-8AB4-E4F0620A2412}"/>
              </a:ext>
            </a:extLst>
          </p:cNvPr>
          <p:cNvSpPr txBox="1">
            <a:spLocks/>
          </p:cNvSpPr>
          <p:nvPr/>
        </p:nvSpPr>
        <p:spPr>
          <a:xfrm>
            <a:off x="9312371" y="3262092"/>
            <a:ext cx="1913138" cy="541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7Qn3yep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BCB152F-F518-46E2-9355-B48A815EBB42}"/>
              </a:ext>
            </a:extLst>
          </p:cNvPr>
          <p:cNvCxnSpPr>
            <a:cxnSpLocks/>
          </p:cNvCxnSpPr>
          <p:nvPr/>
        </p:nvCxnSpPr>
        <p:spPr>
          <a:xfrm>
            <a:off x="3271204" y="3549770"/>
            <a:ext cx="99895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844A265-EAD8-4216-AECB-007186FCA744}"/>
              </a:ext>
            </a:extLst>
          </p:cNvPr>
          <p:cNvCxnSpPr>
            <a:cxnSpLocks/>
          </p:cNvCxnSpPr>
          <p:nvPr/>
        </p:nvCxnSpPr>
        <p:spPr>
          <a:xfrm>
            <a:off x="7969406" y="3549770"/>
            <a:ext cx="95139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2649BF2-5AD5-4E9F-B222-2E380F8E28D5}"/>
              </a:ext>
            </a:extLst>
          </p:cNvPr>
          <p:cNvGrpSpPr/>
          <p:nvPr/>
        </p:nvGrpSpPr>
        <p:grpSpPr>
          <a:xfrm>
            <a:off x="4793570" y="1492716"/>
            <a:ext cx="2604857" cy="1274313"/>
            <a:chOff x="4793570" y="1492716"/>
            <a:chExt cx="2604857" cy="1274313"/>
          </a:xfrm>
        </p:grpSpPr>
        <p:pic>
          <p:nvPicPr>
            <p:cNvPr id="40" name="Picture 39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EFB604F-65F5-4D6A-B014-5C2F14A1F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840" y="1492716"/>
              <a:ext cx="1274313" cy="1274313"/>
            </a:xfrm>
            <a:prstGeom prst="rect">
              <a:avLst/>
            </a:prstGeom>
          </p:spPr>
        </p:pic>
        <p:sp>
          <p:nvSpPr>
            <p:cNvPr id="41" name="Title 7">
              <a:extLst>
                <a:ext uri="{FF2B5EF4-FFF2-40B4-BE49-F238E27FC236}">
                  <a16:creationId xmlns:a16="http://schemas.microsoft.com/office/drawing/2014/main" id="{F40A3C76-4DA7-40C8-901B-A509724AFDA4}"/>
                </a:ext>
              </a:extLst>
            </p:cNvPr>
            <p:cNvSpPr txBox="1">
              <a:spLocks/>
            </p:cNvSpPr>
            <p:nvPr/>
          </p:nvSpPr>
          <p:spPr>
            <a:xfrm>
              <a:off x="4793570" y="2401111"/>
              <a:ext cx="2604857" cy="3659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0111100001000100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AA15F06-3C82-40B5-91B6-59C19D085432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4/44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31107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0755 0.0002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55 0.00024 L 0 -4.07407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-2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07 -0.00023 L -2.29167E-6 -4.07407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60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19" grpId="3"/>
      <p:bldP spid="19" grpId="4"/>
      <p:bldP spid="22" grpId="0"/>
      <p:bldP spid="22" grpId="1"/>
      <p:bldP spid="22" grpId="2"/>
      <p:bldP spid="22" grpId="3"/>
      <p:bldP spid="14" grpId="0" animBg="1"/>
      <p:bldP spid="14" grpId="1" animBg="1"/>
      <p:bldP spid="25" grpId="0" animBg="1"/>
      <p:bldP spid="25" grpId="1" animBg="1"/>
      <p:bldP spid="30" grpId="0"/>
      <p:bldP spid="31" grpId="0"/>
      <p:bldP spid="32" grpId="0"/>
      <p:bldP spid="3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998758C7-2A33-4D60-BE3E-C2EB3E0A2B7F}"/>
              </a:ext>
            </a:extLst>
          </p:cNvPr>
          <p:cNvCxnSpPr>
            <a:cxnSpLocks/>
          </p:cNvCxnSpPr>
          <p:nvPr/>
        </p:nvCxnSpPr>
        <p:spPr>
          <a:xfrm>
            <a:off x="362644" y="1694735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C5EF512-4D6A-4AF5-851A-A6DC8ADAB525}"/>
              </a:ext>
            </a:extLst>
          </p:cNvPr>
          <p:cNvSpPr txBox="1">
            <a:spLocks/>
          </p:cNvSpPr>
          <p:nvPr/>
        </p:nvSpPr>
        <p:spPr>
          <a:xfrm>
            <a:off x="474954" y="818504"/>
            <a:ext cx="10284781" cy="88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Results</a:t>
            </a:r>
            <a:endParaRPr lang="fr-FR" sz="4800" b="1" dirty="0">
              <a:solidFill>
                <a:schemeClr val="accent1">
                  <a:lumMod val="75000"/>
                </a:schemeClr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loria">
            <a:extLst>
              <a:ext uri="{FF2B5EF4-FFF2-40B4-BE49-F238E27FC236}">
                <a16:creationId xmlns:a16="http://schemas.microsoft.com/office/drawing/2014/main" id="{CF87CAB3-B744-4F24-871D-EC059EC1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7" name="slide number">
            <a:extLst>
              <a:ext uri="{FF2B5EF4-FFF2-40B4-BE49-F238E27FC236}">
                <a16:creationId xmlns:a16="http://schemas.microsoft.com/office/drawing/2014/main" id="{782E292A-A8D0-4F45-8952-942FA2D85862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39/44</a:t>
            </a:r>
          </a:p>
        </p:txBody>
      </p:sp>
    </p:spTree>
    <p:extLst>
      <p:ext uri="{BB962C8B-B14F-4D97-AF65-F5344CB8AC3E}">
        <p14:creationId xmlns:p14="http://schemas.microsoft.com/office/powerpoint/2010/main" val="13474325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SKINNY-64: few seconds!</a:t>
            </a: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FD89703-29D9-4FDB-83A6-3D74F96A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264" y="2621471"/>
            <a:ext cx="6980525" cy="2880610"/>
          </a:xfrm>
          <a:prstGeom prst="rect">
            <a:avLst/>
          </a:prstGeom>
        </p:spPr>
      </p:pic>
      <p:sp>
        <p:nvSpPr>
          <p:cNvPr id="9" name="TextBox 16">
            <a:extLst>
              <a:ext uri="{FF2B5EF4-FFF2-40B4-BE49-F238E27FC236}">
                <a16:creationId xmlns:a16="http://schemas.microsoft.com/office/drawing/2014/main" id="{56E79009-A8F2-4625-8CE2-5E5F5C97B998}"/>
              </a:ext>
            </a:extLst>
          </p:cNvPr>
          <p:cNvSpPr txBox="1"/>
          <p:nvPr/>
        </p:nvSpPr>
        <p:spPr>
          <a:xfrm>
            <a:off x="3407684" y="1704591"/>
            <a:ext cx="59456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Limits: full code book = 2</a:t>
            </a:r>
            <a:r>
              <a:rPr lang="fr-FR" sz="2000" baseline="30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64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thus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Pr &gt; 2</a:t>
            </a:r>
            <a:r>
              <a:rPr lang="fr-FR" sz="2000" baseline="30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-64</a:t>
            </a:r>
            <a:endParaRPr kumimoji="0" lang="fr-FR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9267E41F-BF2F-4EB7-B75B-477822DFB6B2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</a:rPr>
              <a:t>4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0/44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5334960-A812-43B0-B995-A715FAA1EB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999" y="3294222"/>
            <a:ext cx="198137" cy="2057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B5401AF-D813-4013-988F-ADC31949CA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2540" y="4339754"/>
            <a:ext cx="198137" cy="20575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283696F-082C-492C-9A5B-26A641AB6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711" y="5119480"/>
            <a:ext cx="198137" cy="2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528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7530"/>
            <a:ext cx="10515600" cy="720823"/>
          </a:xfrm>
        </p:spPr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SKINNY-128: push the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limits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!</a:t>
            </a: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BA4EA7A-F3CB-47D9-90C7-5BB8B82A8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68" y="1343441"/>
            <a:ext cx="5044877" cy="529635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0263EC6-7BB6-443E-AFC1-49AA8202B197}"/>
              </a:ext>
            </a:extLst>
          </p:cNvPr>
          <p:cNvSpPr txBox="1"/>
          <p:nvPr/>
        </p:nvSpPr>
        <p:spPr>
          <a:xfrm>
            <a:off x="6911163" y="2147777"/>
            <a:ext cx="467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 14 rounds, Few minutes (vs 15 days before)!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B63253-6266-42D9-8D35-0D54482F640B}"/>
              </a:ext>
            </a:extLst>
          </p:cNvPr>
          <p:cNvSpPr txBox="1"/>
          <p:nvPr/>
        </p:nvSpPr>
        <p:spPr>
          <a:xfrm>
            <a:off x="6911162" y="3740727"/>
            <a:ext cx="46747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25 days for TK1 and TK2 the holy Grail even with 128 threads and a different model...</a:t>
            </a:r>
          </a:p>
          <a:p>
            <a:endParaRPr lang="en-US" dirty="0"/>
          </a:p>
          <a:p>
            <a:r>
              <a:rPr lang="en-US" dirty="0"/>
              <a:t>The best TK2 solution has 15 rounds and a probability of 2</a:t>
            </a:r>
            <a:r>
              <a:rPr lang="en-US" baseline="30000" dirty="0"/>
              <a:t>-124.2</a:t>
            </a:r>
            <a:r>
              <a:rPr lang="en-US" dirty="0"/>
              <a:t> BUT maybe </a:t>
            </a:r>
            <a:r>
              <a:rPr lang="en-US" dirty="0" err="1"/>
              <a:t>not.optimal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TK3 only results with 1 active byte in each lane</a:t>
            </a:r>
            <a:endParaRPr lang="fr-FR" dirty="0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2D8051CC-EC90-4DB3-9EAE-F2A7CEBB8D59}"/>
              </a:ext>
            </a:extLst>
          </p:cNvPr>
          <p:cNvSpPr txBox="1"/>
          <p:nvPr/>
        </p:nvSpPr>
        <p:spPr>
          <a:xfrm>
            <a:off x="3938319" y="935803"/>
            <a:ext cx="59456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Limits: full code book = 2</a:t>
            </a:r>
            <a:r>
              <a:rPr lang="fr-FR" sz="2000" baseline="30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128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00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thus</a:t>
            </a:r>
            <a:r>
              <a:rPr lang="fr-FR" sz="2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Pr &gt; 2</a:t>
            </a:r>
            <a:r>
              <a:rPr lang="fr-FR" sz="2000" baseline="300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-128</a:t>
            </a:r>
            <a:endParaRPr kumimoji="0" lang="fr-FR" sz="200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722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998758C7-2A33-4D60-BE3E-C2EB3E0A2B7F}"/>
              </a:ext>
            </a:extLst>
          </p:cNvPr>
          <p:cNvCxnSpPr>
            <a:cxnSpLocks/>
          </p:cNvCxnSpPr>
          <p:nvPr/>
        </p:nvCxnSpPr>
        <p:spPr>
          <a:xfrm>
            <a:off x="585927" y="2441359"/>
            <a:ext cx="8691239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7">
            <a:extLst>
              <a:ext uri="{FF2B5EF4-FFF2-40B4-BE49-F238E27FC236}">
                <a16:creationId xmlns:a16="http://schemas.microsoft.com/office/drawing/2014/main" id="{6C5EF512-4D6A-4AF5-851A-A6DC8ADAB525}"/>
              </a:ext>
            </a:extLst>
          </p:cNvPr>
          <p:cNvSpPr txBox="1">
            <a:spLocks/>
          </p:cNvSpPr>
          <p:nvPr/>
        </p:nvSpPr>
        <p:spPr>
          <a:xfrm>
            <a:off x="474954" y="818504"/>
            <a:ext cx="10284781" cy="88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Conclusion</a:t>
            </a:r>
          </a:p>
        </p:txBody>
      </p:sp>
      <p:pic>
        <p:nvPicPr>
          <p:cNvPr id="8" name="loria">
            <a:extLst>
              <a:ext uri="{FF2B5EF4-FFF2-40B4-BE49-F238E27FC236}">
                <a16:creationId xmlns:a16="http://schemas.microsoft.com/office/drawing/2014/main" id="{CF87CAB3-B744-4F24-871D-EC059EC1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9" name="slide number">
            <a:extLst>
              <a:ext uri="{FF2B5EF4-FFF2-40B4-BE49-F238E27FC236}">
                <a16:creationId xmlns:a16="http://schemas.microsoft.com/office/drawing/2014/main" id="{C431E7B7-98C0-4CE5-B73E-A58F8C6E27D7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41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011FD0A-FB50-47DF-BD6F-E794D1AB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6737"/>
            <a:ext cx="10515600" cy="3610225"/>
          </a:xfrm>
        </p:spPr>
        <p:txBody>
          <a:bodyPr/>
          <a:lstStyle/>
          <a:p>
            <a:r>
              <a:rPr lang="fr-FR" dirty="0"/>
              <a:t>I </a:t>
            </a:r>
            <a:r>
              <a:rPr lang="fr-FR" dirty="0" err="1"/>
              <a:t>hope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/>
              <a:t>cryptanalysis</a:t>
            </a:r>
            <a:endParaRPr lang="fr-FR" dirty="0"/>
          </a:p>
          <a:p>
            <a:r>
              <a:rPr lang="fr-FR" dirty="0"/>
              <a:t>I </a:t>
            </a:r>
            <a:r>
              <a:rPr lang="fr-FR" dirty="0" err="1"/>
              <a:t>hope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automatic</a:t>
            </a:r>
            <a:r>
              <a:rPr lang="fr-FR" dirty="0"/>
              <a:t> </a:t>
            </a:r>
            <a:r>
              <a:rPr lang="fr-FR" dirty="0" err="1"/>
              <a:t>tools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important</a:t>
            </a:r>
          </a:p>
          <a:p>
            <a:endParaRPr lang="fr-FR" dirty="0"/>
          </a:p>
          <a:p>
            <a:r>
              <a:rPr lang="fr-FR" dirty="0"/>
              <a:t>And </a:t>
            </a:r>
            <a:r>
              <a:rPr lang="fr-FR" dirty="0" err="1"/>
              <a:t>why</a:t>
            </a:r>
            <a:r>
              <a:rPr lang="fr-FR" dirty="0"/>
              <a:t> the modeling </a:t>
            </a:r>
            <a:r>
              <a:rPr lang="fr-FR" dirty="0" err="1"/>
              <a:t>step</a:t>
            </a:r>
            <a:r>
              <a:rPr lang="fr-FR" dirty="0"/>
              <a:t> must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carefully</a:t>
            </a:r>
            <a:r>
              <a:rPr lang="fr-FR" dirty="0"/>
              <a:t> </a:t>
            </a:r>
            <a:r>
              <a:rPr lang="fr-FR" dirty="0" err="1"/>
              <a:t>done</a:t>
            </a:r>
            <a:endParaRPr lang="fr-FR" dirty="0"/>
          </a:p>
          <a:p>
            <a:r>
              <a:rPr lang="fr-FR" dirty="0"/>
              <a:t>A </a:t>
            </a:r>
            <a:r>
              <a:rPr lang="fr-FR" dirty="0" err="1"/>
              <a:t>problem</a:t>
            </a:r>
            <a:r>
              <a:rPr lang="fr-FR" dirty="0"/>
              <a:t>: « </a:t>
            </a:r>
            <a:r>
              <a:rPr lang="fr-FR" dirty="0" err="1"/>
              <a:t>Mind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path</a:t>
            </a:r>
            <a:r>
              <a:rPr lang="fr-FR" dirty="0"/>
              <a:t> » </a:t>
            </a:r>
            <a:r>
              <a:rPr lang="fr-FR" dirty="0" err="1"/>
              <a:t>ToSC</a:t>
            </a:r>
            <a:r>
              <a:rPr lang="fr-FR" dirty="0"/>
              <a:t> 2022</a:t>
            </a:r>
          </a:p>
          <a:p>
            <a:endParaRPr lang="fr-FR" dirty="0"/>
          </a:p>
          <a:p>
            <a:r>
              <a:rPr lang="fr-FR" dirty="0"/>
              <a:t>I </a:t>
            </a:r>
            <a:r>
              <a:rPr lang="fr-FR" dirty="0" err="1"/>
              <a:t>hope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ready</a:t>
            </a:r>
            <a:r>
              <a:rPr lang="fr-FR" dirty="0"/>
              <a:t> for </a:t>
            </a:r>
            <a:r>
              <a:rPr lang="fr-FR" dirty="0" err="1"/>
              <a:t>implementing</a:t>
            </a:r>
            <a:r>
              <a:rPr lang="fr-FR" dirty="0"/>
              <a:t> </a:t>
            </a:r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/>
              <a:t>cryptanalysis</a:t>
            </a:r>
            <a:r>
              <a:rPr lang="fr-FR" dirty="0"/>
              <a:t>!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93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And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because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I love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that</a:t>
            </a:r>
            <a:endParaRPr lang="fr-FR" dirty="0"/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74B3B12-6BAC-4ACE-B978-BC6EF94D7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TK1 differential characteristic on 14 rounds with a probability of 2</a:t>
            </a:r>
            <a:r>
              <a:rPr lang="en-US" baseline="30000" dirty="0"/>
              <a:t>-120</a:t>
            </a:r>
            <a:endParaRPr lang="fr-FR" baseline="300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C2582D-47AF-4F9A-983C-632015E6B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95" y="2955855"/>
            <a:ext cx="10967410" cy="331374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75D624A-A648-4659-9056-5F8BF0704F0D}"/>
              </a:ext>
            </a:extLst>
          </p:cNvPr>
          <p:cNvSpPr txBox="1"/>
          <p:nvPr/>
        </p:nvSpPr>
        <p:spPr>
          <a:xfrm>
            <a:off x="2675861" y="2243470"/>
            <a:ext cx="951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err="1">
                <a:solidFill>
                  <a:srgbClr val="FF0000"/>
                </a:solidFill>
              </a:rPr>
              <a:t>Thank</a:t>
            </a:r>
            <a:r>
              <a:rPr lang="fr-FR" sz="5400" b="1" dirty="0">
                <a:solidFill>
                  <a:srgbClr val="FF0000"/>
                </a:solidFill>
              </a:rPr>
              <a:t> You for </a:t>
            </a:r>
            <a:r>
              <a:rPr lang="fr-FR" sz="5400" b="1" dirty="0" err="1">
                <a:solidFill>
                  <a:srgbClr val="FF0000"/>
                </a:solidFill>
              </a:rPr>
              <a:t>your</a:t>
            </a:r>
            <a:r>
              <a:rPr lang="fr-FR" sz="5400" b="1" dirty="0">
                <a:solidFill>
                  <a:srgbClr val="FF0000"/>
                </a:solidFill>
              </a:rPr>
              <a:t> attention!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48B7CA8F-9905-4D40-9494-ACD5B3A2EAF1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44/44</a:t>
            </a:r>
          </a:p>
        </p:txBody>
      </p:sp>
    </p:spTree>
    <p:extLst>
      <p:ext uri="{BB962C8B-B14F-4D97-AF65-F5344CB8AC3E}">
        <p14:creationId xmlns:p14="http://schemas.microsoft.com/office/powerpoint/2010/main" val="394398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74F32C-E18D-485B-B9D4-6D89EF49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Bibliography</a:t>
            </a:r>
            <a:endParaRPr lang="fr-FR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loria">
            <a:extLst>
              <a:ext uri="{FF2B5EF4-FFF2-40B4-BE49-F238E27FC236}">
                <a16:creationId xmlns:a16="http://schemas.microsoft.com/office/drawing/2014/main" id="{1DEE7D56-12A7-45B6-B8F7-E6AC0FC66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74B3B12-6BAC-4ACE-B978-BC6EF94D7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Cryptography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: Theory and Practice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Stinson</a:t>
            </a:r>
            <a:endParaRPr lang="fr-FR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CRC </a:t>
            </a:r>
            <a:r>
              <a:rPr lang="fr-FR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Press</a:t>
            </a:r>
            <a:r>
              <a:rPr lang="fr-FR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, 1995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Modern </a:t>
            </a:r>
            <a:r>
              <a:rPr lang="fr-FR" b="1" dirty="0" err="1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Cryptanalysis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 : Techniques for Advanced Code Breaking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Swenson</a:t>
            </a:r>
            <a:endParaRPr lang="fr-FR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Wiley</a:t>
            </a:r>
            <a:r>
              <a:rPr lang="fr-FR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, 2008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</a:rPr>
              <a:t>The SKINNY Family of Block Ciphers and its Low-Latency Variant MANTIS</a:t>
            </a:r>
          </a:p>
          <a:p>
            <a:pPr marL="0" indent="0">
              <a:buNone/>
            </a:pPr>
            <a:r>
              <a:rPr lang="fr-FR" dirty="0" err="1">
                <a:latin typeface="Helvetica 45 Light" panose="020B0500000000000000" pitchFamily="34" charset="0"/>
              </a:rPr>
              <a:t>Beierle</a:t>
            </a:r>
            <a:r>
              <a:rPr lang="fr-FR" dirty="0">
                <a:latin typeface="Helvetica 45 Light" panose="020B0500000000000000" pitchFamily="34" charset="0"/>
              </a:rPr>
              <a:t>, Jean, </a:t>
            </a:r>
            <a:r>
              <a:rPr lang="fr-FR" dirty="0" err="1">
                <a:latin typeface="Helvetica 45 Light" panose="020B0500000000000000" pitchFamily="34" charset="0"/>
              </a:rPr>
              <a:t>Kölbl</a:t>
            </a:r>
            <a:r>
              <a:rPr lang="fr-FR" dirty="0">
                <a:latin typeface="Helvetica 45 Light" panose="020B0500000000000000" pitchFamily="34" charset="0"/>
              </a:rPr>
              <a:t>, </a:t>
            </a:r>
            <a:r>
              <a:rPr lang="fr-FR" dirty="0" err="1">
                <a:latin typeface="Helvetica 45 Light" panose="020B0500000000000000" pitchFamily="34" charset="0"/>
              </a:rPr>
              <a:t>Leander</a:t>
            </a:r>
            <a:r>
              <a:rPr lang="fr-FR" dirty="0">
                <a:latin typeface="Helvetica 45 Light" panose="020B0500000000000000" pitchFamily="34" charset="0"/>
              </a:rPr>
              <a:t>, </a:t>
            </a:r>
            <a:r>
              <a:rPr lang="fr-FR" dirty="0" err="1">
                <a:latin typeface="Helvetica 45 Light" panose="020B0500000000000000" pitchFamily="34" charset="0"/>
              </a:rPr>
              <a:t>Moradi</a:t>
            </a:r>
            <a:r>
              <a:rPr lang="fr-FR" dirty="0">
                <a:latin typeface="Helvetica 45 Light" panose="020B0500000000000000" pitchFamily="34" charset="0"/>
              </a:rPr>
              <a:t>, </a:t>
            </a:r>
            <a:r>
              <a:rPr lang="fr-FR" dirty="0" err="1">
                <a:latin typeface="Helvetica 45 Light" panose="020B0500000000000000" pitchFamily="34" charset="0"/>
              </a:rPr>
              <a:t>Peyrin</a:t>
            </a:r>
            <a:r>
              <a:rPr lang="fr-FR" dirty="0">
                <a:latin typeface="Helvetica 45 Light" panose="020B0500000000000000" pitchFamily="34" charset="0"/>
              </a:rPr>
              <a:t>, Sasaki, </a:t>
            </a:r>
            <a:r>
              <a:rPr lang="fr-FR" dirty="0" err="1">
                <a:latin typeface="Helvetica 45 Light" panose="020B0500000000000000" pitchFamily="34" charset="0"/>
              </a:rPr>
              <a:t>Sasdrich</a:t>
            </a:r>
            <a:r>
              <a:rPr lang="fr-FR" dirty="0">
                <a:latin typeface="Helvetica 45 Light" panose="020B0500000000000000" pitchFamily="34" charset="0"/>
              </a:rPr>
              <a:t> &amp; Sim</a:t>
            </a:r>
          </a:p>
          <a:p>
            <a:pPr marL="0" indent="0">
              <a:buNone/>
            </a:pPr>
            <a:r>
              <a:rPr lang="fr-FR" i="1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CRYPTO 2016</a:t>
            </a:r>
            <a:endParaRPr lang="fr-FR" i="1" dirty="0">
              <a:solidFill>
                <a:prstClr val="black"/>
              </a:solidFill>
              <a:latin typeface="Helvetica 45 Light" panose="020B0500000000000000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fr-FR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</a:rPr>
              <a:t>MILP Modeling for (Large) S-boxes to Optimize Probability of Differential Characteristics</a:t>
            </a:r>
            <a:endParaRPr lang="fr-FR" b="1" dirty="0">
              <a:solidFill>
                <a:schemeClr val="accent2">
                  <a:lumMod val="75000"/>
                </a:schemeClr>
              </a:solidFill>
              <a:latin typeface="Helvetica 55 Roman" panose="020B0500000000000000" pitchFamily="34" charset="0"/>
            </a:endParaRPr>
          </a:p>
          <a:p>
            <a:pPr marL="0" indent="0">
              <a:buNone/>
            </a:pPr>
            <a:r>
              <a:rPr lang="fr-FR" dirty="0" err="1">
                <a:latin typeface="Helvetica 45 Light" panose="020B0500000000000000" pitchFamily="34" charset="0"/>
              </a:rPr>
              <a:t>Abdelkhalek</a:t>
            </a:r>
            <a:r>
              <a:rPr lang="fr-FR" dirty="0">
                <a:latin typeface="Helvetica 45 Light" panose="020B0500000000000000" pitchFamily="34" charset="0"/>
              </a:rPr>
              <a:t>, Sasaki, </a:t>
            </a:r>
            <a:r>
              <a:rPr lang="fr-FR" dirty="0" err="1">
                <a:latin typeface="Helvetica 45 Light" panose="020B0500000000000000" pitchFamily="34" charset="0"/>
              </a:rPr>
              <a:t>Todo</a:t>
            </a:r>
            <a:r>
              <a:rPr lang="fr-FR" dirty="0">
                <a:latin typeface="Helvetica 45 Light" panose="020B0500000000000000" pitchFamily="34" charset="0"/>
              </a:rPr>
              <a:t>, </a:t>
            </a:r>
            <a:r>
              <a:rPr lang="fr-FR" dirty="0" err="1">
                <a:latin typeface="Helvetica 45 Light" panose="020B0500000000000000" pitchFamily="34" charset="0"/>
              </a:rPr>
              <a:t>Tolba</a:t>
            </a:r>
            <a:r>
              <a:rPr lang="fr-FR" dirty="0">
                <a:latin typeface="Helvetica 45 Light" panose="020B0500000000000000" pitchFamily="34" charset="0"/>
              </a:rPr>
              <a:t> &amp; </a:t>
            </a:r>
            <a:r>
              <a:rPr lang="en-US" dirty="0">
                <a:latin typeface="Helvetica 45 Light" panose="020B0500000000000000" pitchFamily="34" charset="0"/>
              </a:rPr>
              <a:t>Youssef </a:t>
            </a:r>
            <a:endParaRPr lang="fr-FR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fr-FR" i="1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ToSC</a:t>
            </a:r>
            <a:r>
              <a:rPr lang="fr-FR" i="1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2017</a:t>
            </a:r>
            <a:endParaRPr lang="fr-FR" dirty="0">
              <a:solidFill>
                <a:prstClr val="black"/>
              </a:solidFill>
              <a:latin typeface="Helvetica 45 Light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0ACDF20E-F0FB-49E0-A9F4-BA9DB45B2373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</a:rPr>
              <a:t>45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</a:rPr>
              <a:t>/44</a:t>
            </a:r>
          </a:p>
        </p:txBody>
      </p:sp>
    </p:spTree>
    <p:extLst>
      <p:ext uri="{BB962C8B-B14F-4D97-AF65-F5344CB8AC3E}">
        <p14:creationId xmlns:p14="http://schemas.microsoft.com/office/powerpoint/2010/main" val="304506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>
            <a:extLst>
              <a:ext uri="{FF2B5EF4-FFF2-40B4-BE49-F238E27FC236}">
                <a16:creationId xmlns:a16="http://schemas.microsoft.com/office/drawing/2014/main" id="{4A91EB16-5B00-4B13-8E75-508DB61EBBD3}"/>
              </a:ext>
            </a:extLst>
          </p:cNvPr>
          <p:cNvGrpSpPr/>
          <p:nvPr/>
        </p:nvGrpSpPr>
        <p:grpSpPr>
          <a:xfrm>
            <a:off x="992091" y="2945685"/>
            <a:ext cx="10345716" cy="1194359"/>
            <a:chOff x="992091" y="2945685"/>
            <a:chExt cx="10345716" cy="1194359"/>
          </a:xfrm>
        </p:grpSpPr>
        <p:sp>
          <p:nvSpPr>
            <p:cNvPr id="14" name="cipher 1">
              <a:extLst>
                <a:ext uri="{FF2B5EF4-FFF2-40B4-BE49-F238E27FC236}">
                  <a16:creationId xmlns:a16="http://schemas.microsoft.com/office/drawing/2014/main" id="{6C97E51A-F573-4C2A-B1A4-523FBF2F6BAC}"/>
                </a:ext>
              </a:extLst>
            </p:cNvPr>
            <p:cNvSpPr/>
            <p:nvPr/>
          </p:nvSpPr>
          <p:spPr>
            <a:xfrm>
              <a:off x="4614169" y="3112363"/>
              <a:ext cx="2963662" cy="8803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err="1">
                  <a:latin typeface="Helvetica 55 Roman" panose="020B0500000000000000" pitchFamily="34" charset="0"/>
                </a:rPr>
                <a:t>Cipher</a:t>
              </a:r>
              <a:endParaRPr lang="fr-FR" sz="2800" b="1" dirty="0">
                <a:latin typeface="Helvetica 55 Roman" panose="020B0500000000000000" pitchFamily="34" charset="0"/>
              </a:endParaRPr>
            </a:p>
          </p:txBody>
        </p:sp>
        <p:sp>
          <p:nvSpPr>
            <p:cNvPr id="30" name="plaintext 1">
              <a:extLst>
                <a:ext uri="{FF2B5EF4-FFF2-40B4-BE49-F238E27FC236}">
                  <a16:creationId xmlns:a16="http://schemas.microsoft.com/office/drawing/2014/main" id="{52409A93-EBA2-4A65-81EA-6850AE921C64}"/>
                </a:ext>
              </a:extLst>
            </p:cNvPr>
            <p:cNvSpPr txBox="1">
              <a:spLocks/>
            </p:cNvSpPr>
            <p:nvPr/>
          </p:nvSpPr>
          <p:spPr>
            <a:xfrm>
              <a:off x="992091" y="2959495"/>
              <a:ext cx="2188933" cy="118054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01000010011011110110111001101010011011110111010101110010 </a:t>
              </a:r>
            </a:p>
          </p:txBody>
        </p:sp>
        <p:sp>
          <p:nvSpPr>
            <p:cNvPr id="31" name="ciphertext 1">
              <a:extLst>
                <a:ext uri="{FF2B5EF4-FFF2-40B4-BE49-F238E27FC236}">
                  <a16:creationId xmlns:a16="http://schemas.microsoft.com/office/drawing/2014/main" id="{0BE24913-F2C6-4CD0-934C-48A95E343514}"/>
                </a:ext>
              </a:extLst>
            </p:cNvPr>
            <p:cNvSpPr txBox="1">
              <a:spLocks/>
            </p:cNvSpPr>
            <p:nvPr/>
          </p:nvSpPr>
          <p:spPr>
            <a:xfrm>
              <a:off x="9148873" y="2945685"/>
              <a:ext cx="2188934" cy="118054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00110111010100010110111000110011011110010110010101110000</a:t>
              </a:r>
            </a:p>
          </p:txBody>
        </p:sp>
        <p:cxnSp>
          <p:nvCxnSpPr>
            <p:cNvPr id="35" name="left arrow 1">
              <a:extLst>
                <a:ext uri="{FF2B5EF4-FFF2-40B4-BE49-F238E27FC236}">
                  <a16:creationId xmlns:a16="http://schemas.microsoft.com/office/drawing/2014/main" id="{2BCB152F-F518-46E2-9355-B48A815EBB42}"/>
                </a:ext>
              </a:extLst>
            </p:cNvPr>
            <p:cNvCxnSpPr>
              <a:cxnSpLocks/>
            </p:cNvCxnSpPr>
            <p:nvPr/>
          </p:nvCxnSpPr>
          <p:spPr>
            <a:xfrm>
              <a:off x="3271204" y="3549770"/>
              <a:ext cx="99895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ight arrow 1">
              <a:extLst>
                <a:ext uri="{FF2B5EF4-FFF2-40B4-BE49-F238E27FC236}">
                  <a16:creationId xmlns:a16="http://schemas.microsoft.com/office/drawing/2014/main" id="{E844A265-EAD8-4216-AECB-007186FCA744}"/>
                </a:ext>
              </a:extLst>
            </p:cNvPr>
            <p:cNvCxnSpPr>
              <a:cxnSpLocks/>
            </p:cNvCxnSpPr>
            <p:nvPr/>
          </p:nvCxnSpPr>
          <p:spPr>
            <a:xfrm>
              <a:off x="7969406" y="3533047"/>
              <a:ext cx="95139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orange key 1">
            <a:extLst>
              <a:ext uri="{FF2B5EF4-FFF2-40B4-BE49-F238E27FC236}">
                <a16:creationId xmlns:a16="http://schemas.microsoft.com/office/drawing/2014/main" id="{73432DF9-F017-485B-8712-D41DC4497575}"/>
              </a:ext>
            </a:extLst>
          </p:cNvPr>
          <p:cNvGrpSpPr/>
          <p:nvPr/>
        </p:nvGrpSpPr>
        <p:grpSpPr>
          <a:xfrm>
            <a:off x="4793571" y="1492716"/>
            <a:ext cx="2604857" cy="1279065"/>
            <a:chOff x="4793571" y="1492716"/>
            <a:chExt cx="2604857" cy="1279065"/>
          </a:xfrm>
        </p:grpSpPr>
        <p:pic>
          <p:nvPicPr>
            <p:cNvPr id="40" name="key image 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EFB604F-65F5-4D6A-B014-5C2F14A1F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8840" y="1492716"/>
              <a:ext cx="1274313" cy="1274313"/>
            </a:xfrm>
            <a:prstGeom prst="rect">
              <a:avLst/>
            </a:prstGeom>
          </p:spPr>
        </p:pic>
        <p:sp>
          <p:nvSpPr>
            <p:cNvPr id="41" name="key binary 1">
              <a:extLst>
                <a:ext uri="{FF2B5EF4-FFF2-40B4-BE49-F238E27FC236}">
                  <a16:creationId xmlns:a16="http://schemas.microsoft.com/office/drawing/2014/main" id="{F40A3C76-4DA7-40C8-901B-A509724AFDA4}"/>
                </a:ext>
              </a:extLst>
            </p:cNvPr>
            <p:cNvSpPr txBox="1">
              <a:spLocks/>
            </p:cNvSpPr>
            <p:nvPr/>
          </p:nvSpPr>
          <p:spPr>
            <a:xfrm>
              <a:off x="4793571" y="2405863"/>
              <a:ext cx="2604857" cy="3659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0111100001000100 </a:t>
              </a:r>
            </a:p>
          </p:txBody>
        </p:sp>
      </p:grpSp>
      <p:sp>
        <p:nvSpPr>
          <p:cNvPr id="27" name="title disappers">
            <a:extLst>
              <a:ext uri="{FF2B5EF4-FFF2-40B4-BE49-F238E27FC236}">
                <a16:creationId xmlns:a16="http://schemas.microsoft.com/office/drawing/2014/main" id="{82E12099-3E38-4BE1-84FC-BC1358225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6748" y="253799"/>
            <a:ext cx="8012098" cy="692458"/>
          </a:xfrm>
        </p:spPr>
        <p:txBody>
          <a:bodyPr>
            <a:noAutofit/>
          </a:bodyPr>
          <a:lstStyle/>
          <a:p>
            <a:r>
              <a:rPr lang="fr-FR" sz="4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Cryptography</a:t>
            </a:r>
            <a:r>
              <a:rPr lang="fr-FR" sz="4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48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Principle</a:t>
            </a:r>
            <a:endParaRPr lang="fr-FR" sz="48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grpSp>
        <p:nvGrpSpPr>
          <p:cNvPr id="83" name="red key">
            <a:extLst>
              <a:ext uri="{FF2B5EF4-FFF2-40B4-BE49-F238E27FC236}">
                <a16:creationId xmlns:a16="http://schemas.microsoft.com/office/drawing/2014/main" id="{09C8BBE6-6C7B-46FF-A64D-FC12CBA10C4F}"/>
              </a:ext>
            </a:extLst>
          </p:cNvPr>
          <p:cNvGrpSpPr/>
          <p:nvPr/>
        </p:nvGrpSpPr>
        <p:grpSpPr>
          <a:xfrm>
            <a:off x="4810375" y="2171959"/>
            <a:ext cx="2604857" cy="1274313"/>
            <a:chOff x="4793573" y="2816659"/>
            <a:chExt cx="2604857" cy="1274313"/>
          </a:xfrm>
        </p:grpSpPr>
        <p:pic>
          <p:nvPicPr>
            <p:cNvPr id="50" name="key image 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0745E1F4-A9B7-4058-8AA2-37F267270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8843" y="2816659"/>
              <a:ext cx="1274313" cy="1274313"/>
            </a:xfrm>
            <a:prstGeom prst="rect">
              <a:avLst/>
            </a:prstGeom>
          </p:spPr>
        </p:pic>
        <p:sp>
          <p:nvSpPr>
            <p:cNvPr id="51" name="key binary 2">
              <a:extLst>
                <a:ext uri="{FF2B5EF4-FFF2-40B4-BE49-F238E27FC236}">
                  <a16:creationId xmlns:a16="http://schemas.microsoft.com/office/drawing/2014/main" id="{A1D303F9-27BD-4349-B308-E8AD5308D6BE}"/>
                </a:ext>
              </a:extLst>
            </p:cNvPr>
            <p:cNvSpPr txBox="1">
              <a:spLocks/>
            </p:cNvSpPr>
            <p:nvPr/>
          </p:nvSpPr>
          <p:spPr>
            <a:xfrm>
              <a:off x="4793573" y="3725054"/>
              <a:ext cx="2604857" cy="3659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solidFill>
                    <a:schemeClr val="accent2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0011101000101000</a:t>
              </a:r>
              <a:r>
                <a:rPr lang="fr-FR" sz="20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 </a:t>
              </a:r>
            </a:p>
          </p:txBody>
        </p:sp>
      </p:grpSp>
      <p:grpSp>
        <p:nvGrpSpPr>
          <p:cNvPr id="82" name="uncipher">
            <a:extLst>
              <a:ext uri="{FF2B5EF4-FFF2-40B4-BE49-F238E27FC236}">
                <a16:creationId xmlns:a16="http://schemas.microsoft.com/office/drawing/2014/main" id="{8CECBB1A-5837-484F-BC92-320097516F51}"/>
              </a:ext>
            </a:extLst>
          </p:cNvPr>
          <p:cNvGrpSpPr/>
          <p:nvPr/>
        </p:nvGrpSpPr>
        <p:grpSpPr>
          <a:xfrm>
            <a:off x="992091" y="3255394"/>
            <a:ext cx="10345716" cy="1194359"/>
            <a:chOff x="992094" y="4269628"/>
            <a:chExt cx="10345716" cy="1194359"/>
          </a:xfrm>
        </p:grpSpPr>
        <p:sp>
          <p:nvSpPr>
            <p:cNvPr id="46" name="plaintext 2">
              <a:extLst>
                <a:ext uri="{FF2B5EF4-FFF2-40B4-BE49-F238E27FC236}">
                  <a16:creationId xmlns:a16="http://schemas.microsoft.com/office/drawing/2014/main" id="{FDB518C3-624C-49EC-8B67-F6C7EF9DDD2D}"/>
                </a:ext>
              </a:extLst>
            </p:cNvPr>
            <p:cNvSpPr txBox="1">
              <a:spLocks/>
            </p:cNvSpPr>
            <p:nvPr/>
          </p:nvSpPr>
          <p:spPr>
            <a:xfrm>
              <a:off x="992094" y="4283438"/>
              <a:ext cx="2188933" cy="118054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01000010011011110110111001101010011011110111010101110010 </a:t>
              </a:r>
            </a:p>
          </p:txBody>
        </p:sp>
        <p:sp>
          <p:nvSpPr>
            <p:cNvPr id="47" name="ciphertext 2">
              <a:extLst>
                <a:ext uri="{FF2B5EF4-FFF2-40B4-BE49-F238E27FC236}">
                  <a16:creationId xmlns:a16="http://schemas.microsoft.com/office/drawing/2014/main" id="{AE17B0D4-8B6A-46F8-98D6-255B82B95552}"/>
                </a:ext>
              </a:extLst>
            </p:cNvPr>
            <p:cNvSpPr txBox="1">
              <a:spLocks/>
            </p:cNvSpPr>
            <p:nvPr/>
          </p:nvSpPr>
          <p:spPr>
            <a:xfrm>
              <a:off x="9148876" y="4269628"/>
              <a:ext cx="2188934" cy="118054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latin typeface="Helvetica 55 Roman" panose="020B0500000000000000" pitchFamily="34" charset="0"/>
                  <a:cs typeface="Helvetica" panose="020B0604020202020204" pitchFamily="34" charset="0"/>
                </a:rPr>
                <a:t>00110111010100010110111000110011011110010110010101110000</a:t>
              </a:r>
            </a:p>
          </p:txBody>
        </p:sp>
        <p:cxnSp>
          <p:nvCxnSpPr>
            <p:cNvPr id="48" name="left arrow 2">
              <a:extLst>
                <a:ext uri="{FF2B5EF4-FFF2-40B4-BE49-F238E27FC236}">
                  <a16:creationId xmlns:a16="http://schemas.microsoft.com/office/drawing/2014/main" id="{09926D80-BDBF-4F54-BA44-0844C146E3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1207" y="4873713"/>
              <a:ext cx="99895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ight arrow 2">
              <a:extLst>
                <a:ext uri="{FF2B5EF4-FFF2-40B4-BE49-F238E27FC236}">
                  <a16:creationId xmlns:a16="http://schemas.microsoft.com/office/drawing/2014/main" id="{C5F57A1C-C466-4F7E-B6B5-55D52A33F3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69409" y="4856990"/>
              <a:ext cx="95139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uncipher 2">
              <a:extLst>
                <a:ext uri="{FF2B5EF4-FFF2-40B4-BE49-F238E27FC236}">
                  <a16:creationId xmlns:a16="http://schemas.microsoft.com/office/drawing/2014/main" id="{2A11BF70-8C08-4039-9F18-922F1EDAD3CB}"/>
                </a:ext>
              </a:extLst>
            </p:cNvPr>
            <p:cNvSpPr/>
            <p:nvPr/>
          </p:nvSpPr>
          <p:spPr>
            <a:xfrm>
              <a:off x="4614168" y="4397403"/>
              <a:ext cx="2963662" cy="8803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err="1">
                  <a:latin typeface="Helvetica 55 Roman" panose="020B0500000000000000" pitchFamily="34" charset="0"/>
                </a:rPr>
                <a:t>Decipher</a:t>
              </a:r>
              <a:endParaRPr lang="fr-FR" sz="2800" b="1" dirty="0">
                <a:latin typeface="Helvetica 55 Roman" panose="020B0500000000000000" pitchFamily="34" charset="0"/>
              </a:endParaRPr>
            </a:p>
          </p:txBody>
        </p:sp>
      </p:grpSp>
      <p:sp>
        <p:nvSpPr>
          <p:cNvPr id="90" name="Chiffrement">
            <a:extLst>
              <a:ext uri="{FF2B5EF4-FFF2-40B4-BE49-F238E27FC236}">
                <a16:creationId xmlns:a16="http://schemas.microsoft.com/office/drawing/2014/main" id="{323FB839-8E39-41EB-8AE4-E4D51D3AC5F3}"/>
              </a:ext>
            </a:extLst>
          </p:cNvPr>
          <p:cNvSpPr txBox="1">
            <a:spLocks/>
          </p:cNvSpPr>
          <p:nvPr/>
        </p:nvSpPr>
        <p:spPr>
          <a:xfrm>
            <a:off x="3910336" y="4915804"/>
            <a:ext cx="4085937" cy="715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 err="1">
                <a:latin typeface="Helvetica 55 Roman" panose="020B0500000000000000" pitchFamily="34" charset="0"/>
                <a:cs typeface="Helvetica" panose="020B0604020202020204" pitchFamily="34" charset="0"/>
              </a:rPr>
              <a:t>Cryptography</a:t>
            </a:r>
            <a:endParaRPr lang="fr-FR" sz="4400" b="1" dirty="0"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91" name="a">
            <a:extLst>
              <a:ext uri="{FF2B5EF4-FFF2-40B4-BE49-F238E27FC236}">
                <a16:creationId xmlns:a16="http://schemas.microsoft.com/office/drawing/2014/main" id="{38D6CC56-A3C1-4AC8-97AD-2B0D44D2F49C}"/>
              </a:ext>
            </a:extLst>
          </p:cNvPr>
          <p:cNvSpPr txBox="1">
            <a:spLocks/>
          </p:cNvSpPr>
          <p:nvPr/>
        </p:nvSpPr>
        <p:spPr>
          <a:xfrm>
            <a:off x="506012" y="4915804"/>
            <a:ext cx="1017973" cy="715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As</a:t>
            </a:r>
          </a:p>
        </p:txBody>
      </p:sp>
      <p:sp>
        <p:nvSpPr>
          <p:cNvPr id="92" name="symétrique">
            <a:extLst>
              <a:ext uri="{FF2B5EF4-FFF2-40B4-BE49-F238E27FC236}">
                <a16:creationId xmlns:a16="http://schemas.microsoft.com/office/drawing/2014/main" id="{B0ADC062-1953-49F5-B90D-DAAB318B1AF8}"/>
              </a:ext>
            </a:extLst>
          </p:cNvPr>
          <p:cNvSpPr txBox="1">
            <a:spLocks/>
          </p:cNvSpPr>
          <p:nvPr/>
        </p:nvSpPr>
        <p:spPr>
          <a:xfrm>
            <a:off x="1212436" y="4915804"/>
            <a:ext cx="4178265" cy="715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symetric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grpSp>
        <p:nvGrpSpPr>
          <p:cNvPr id="93" name="orange key 2">
            <a:extLst>
              <a:ext uri="{FF2B5EF4-FFF2-40B4-BE49-F238E27FC236}">
                <a16:creationId xmlns:a16="http://schemas.microsoft.com/office/drawing/2014/main" id="{AADB21D6-C5C3-4F75-A45C-106A93C5A0A6}"/>
              </a:ext>
            </a:extLst>
          </p:cNvPr>
          <p:cNvGrpSpPr/>
          <p:nvPr/>
        </p:nvGrpSpPr>
        <p:grpSpPr>
          <a:xfrm>
            <a:off x="4810372" y="2169659"/>
            <a:ext cx="2604857" cy="1279065"/>
            <a:chOff x="4793571" y="1492716"/>
            <a:chExt cx="2604857" cy="1279065"/>
          </a:xfrm>
        </p:grpSpPr>
        <p:pic>
          <p:nvPicPr>
            <p:cNvPr id="94" name="key image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51EE866-9974-4F9E-B0C3-C3180391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58840" y="1492716"/>
              <a:ext cx="1274313" cy="1274313"/>
            </a:xfrm>
            <a:prstGeom prst="rect">
              <a:avLst/>
            </a:prstGeom>
          </p:spPr>
        </p:pic>
        <p:sp>
          <p:nvSpPr>
            <p:cNvPr id="95" name="key binary">
              <a:extLst>
                <a:ext uri="{FF2B5EF4-FFF2-40B4-BE49-F238E27FC236}">
                  <a16:creationId xmlns:a16="http://schemas.microsoft.com/office/drawing/2014/main" id="{21377FC9-6072-48C0-99F2-0D4A99B3A76A}"/>
                </a:ext>
              </a:extLst>
            </p:cNvPr>
            <p:cNvSpPr txBox="1">
              <a:spLocks/>
            </p:cNvSpPr>
            <p:nvPr/>
          </p:nvSpPr>
          <p:spPr>
            <a:xfrm>
              <a:off x="4793571" y="2405863"/>
              <a:ext cx="2604857" cy="365918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fr-FR" sz="2000" b="1" dirty="0">
                  <a:solidFill>
                    <a:schemeClr val="accent4">
                      <a:lumMod val="75000"/>
                    </a:schemeClr>
                  </a:solidFill>
                  <a:latin typeface="Helvetica 55 Roman" panose="020B0500000000000000" pitchFamily="34" charset="0"/>
                  <a:cs typeface="Helvetica" panose="020B0604020202020204" pitchFamily="34" charset="0"/>
                </a:rPr>
                <a:t>0111100001000100 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7C7AEA5-8741-4DEF-9AE8-572FFE9A7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6FEA8DB-1D0A-453F-A976-9452A51F72F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5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2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 -0.2020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319 0.0002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90" grpId="0"/>
      <p:bldP spid="91" grpId="0"/>
      <p:bldP spid="91" grpId="1"/>
      <p:bldP spid="91" grpId="2"/>
      <p:bldP spid="92" grpId="0"/>
      <p:bldP spid="9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55C51-63FB-4DD3-962C-93992737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How to </a:t>
            </a:r>
            <a:r>
              <a:rPr lang="fr-FR" b="1" dirty="0" err="1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Cipher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?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5E8809-2FDD-47C4-9EB8-B93E67F0C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Stream </a:t>
            </a:r>
            <a:r>
              <a:rPr lang="fr-FR" dirty="0" err="1"/>
              <a:t>Ciphers</a:t>
            </a:r>
            <a:endParaRPr lang="fr-FR" dirty="0"/>
          </a:p>
          <a:p>
            <a:endParaRPr lang="fr-FR" dirty="0"/>
          </a:p>
          <a:p>
            <a:r>
              <a:rPr lang="fr-FR" dirty="0"/>
              <a:t>Block </a:t>
            </a:r>
            <a:r>
              <a:rPr lang="fr-FR" dirty="0" err="1"/>
              <a:t>Ciphers</a:t>
            </a:r>
            <a:endParaRPr lang="fr-FR" dirty="0"/>
          </a:p>
          <a:p>
            <a:pPr lvl="1"/>
            <a:r>
              <a:rPr lang="fr-FR" dirty="0" err="1"/>
              <a:t>Repeat</a:t>
            </a:r>
            <a:r>
              <a:rPr lang="fr-FR" dirty="0"/>
              <a:t> rounds </a:t>
            </a:r>
            <a:r>
              <a:rPr lang="fr-FR" dirty="0" err="1"/>
              <a:t>many</a:t>
            </a:r>
            <a:r>
              <a:rPr lang="fr-FR" dirty="0"/>
              <a:t> </a:t>
            </a:r>
            <a:r>
              <a:rPr lang="fr-FR" dirty="0" err="1"/>
              <a:t>many</a:t>
            </a:r>
            <a:r>
              <a:rPr lang="fr-FR" dirty="0"/>
              <a:t> times</a:t>
            </a:r>
          </a:p>
          <a:p>
            <a:pPr lvl="1"/>
            <a:r>
              <a:rPr lang="fr-FR" dirty="0" err="1"/>
              <a:t>Feistel</a:t>
            </a:r>
            <a:r>
              <a:rPr lang="fr-FR" dirty="0"/>
              <a:t> (as DES): 1 round</a:t>
            </a:r>
          </a:p>
          <a:p>
            <a:pPr lvl="1"/>
            <a:r>
              <a:rPr lang="fr-FR" dirty="0"/>
              <a:t>SPN (as AES): 1 round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6D94BF2-0982-4917-8A6C-F83DBE8E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855" y="261431"/>
            <a:ext cx="3659153" cy="276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>
            <a:extLst>
              <a:ext uri="{FF2B5EF4-FFF2-40B4-BE49-F238E27FC236}">
                <a16:creationId xmlns:a16="http://schemas.microsoft.com/office/drawing/2014/main" id="{4CE586CB-8ADA-4F81-9033-96F2EDDC8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786" y="4356875"/>
            <a:ext cx="21336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5E5A103-2B62-467D-A824-8F1C5D751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310" y="3308110"/>
            <a:ext cx="1887698" cy="2769615"/>
          </a:xfrm>
          <a:prstGeom prst="rect">
            <a:avLst/>
          </a:prstGeom>
        </p:spPr>
      </p:pic>
      <p:pic>
        <p:nvPicPr>
          <p:cNvPr id="10" name="Picture 31">
            <a:extLst>
              <a:ext uri="{FF2B5EF4-FFF2-40B4-BE49-F238E27FC236}">
                <a16:creationId xmlns:a16="http://schemas.microsoft.com/office/drawing/2014/main" id="{A69B0090-847B-482C-881F-03E8C4DDC5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11" name="TextBox 35">
            <a:extLst>
              <a:ext uri="{FF2B5EF4-FFF2-40B4-BE49-F238E27FC236}">
                <a16:creationId xmlns:a16="http://schemas.microsoft.com/office/drawing/2014/main" id="{00DB7DBD-DEF2-4563-84A8-D7B77236F90A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6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9E6C7BE-19B4-4FDC-BAD5-FD1335C7B069}"/>
              </a:ext>
            </a:extLst>
          </p:cNvPr>
          <p:cNvSpPr/>
          <p:nvPr/>
        </p:nvSpPr>
        <p:spPr>
          <a:xfrm>
            <a:off x="8665535" y="3147237"/>
            <a:ext cx="2672272" cy="19457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6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key image 1" descr="A picture containing shape&#10;&#10;Description automatically generated">
            <a:extLst>
              <a:ext uri="{FF2B5EF4-FFF2-40B4-BE49-F238E27FC236}">
                <a16:creationId xmlns:a16="http://schemas.microsoft.com/office/drawing/2014/main" id="{4864BA07-75B5-4FDF-91CC-5BE839F0D48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95" y="-15340"/>
            <a:ext cx="1274313" cy="127431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21CBD20-C915-44A4-A4AD-C75B879BB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345877F-3247-481D-9DCB-7C54B7F25569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7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40" name="XOR">
            <a:extLst>
              <a:ext uri="{FF2B5EF4-FFF2-40B4-BE49-F238E27FC236}">
                <a16:creationId xmlns:a16="http://schemas.microsoft.com/office/drawing/2014/main" id="{C2FEEEAC-DA48-4F9D-A49B-C6354F322A53}"/>
              </a:ext>
            </a:extLst>
          </p:cNvPr>
          <p:cNvSpPr txBox="1">
            <a:spLocks/>
          </p:cNvSpPr>
          <p:nvPr/>
        </p:nvSpPr>
        <p:spPr>
          <a:xfrm>
            <a:off x="639959" y="302364"/>
            <a:ext cx="905057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SPN Example</a:t>
            </a:r>
          </a:p>
        </p:txBody>
      </p:sp>
      <p:sp>
        <p:nvSpPr>
          <p:cNvPr id="767" name="Chiffrement">
            <a:extLst>
              <a:ext uri="{FF2B5EF4-FFF2-40B4-BE49-F238E27FC236}">
                <a16:creationId xmlns:a16="http://schemas.microsoft.com/office/drawing/2014/main" id="{F49E8478-0F30-45A1-B654-86302A148D77}"/>
              </a:ext>
            </a:extLst>
          </p:cNvPr>
          <p:cNvSpPr txBox="1">
            <a:spLocks/>
          </p:cNvSpPr>
          <p:nvPr/>
        </p:nvSpPr>
        <p:spPr>
          <a:xfrm>
            <a:off x="1727658" y="5937407"/>
            <a:ext cx="1577608" cy="45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Round 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17CACFD-28FE-4E00-B028-D9A75EA9BBD1}"/>
              </a:ext>
            </a:extLst>
          </p:cNvPr>
          <p:cNvGrpSpPr/>
          <p:nvPr/>
        </p:nvGrpSpPr>
        <p:grpSpPr>
          <a:xfrm>
            <a:off x="1252545" y="2148634"/>
            <a:ext cx="9701664" cy="3534603"/>
            <a:chOff x="1252545" y="2148634"/>
            <a:chExt cx="9701664" cy="353460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12FF648-00FA-493C-B378-AAE65CEBD870}"/>
                </a:ext>
              </a:extLst>
            </p:cNvPr>
            <p:cNvSpPr/>
            <p:nvPr/>
          </p:nvSpPr>
          <p:spPr>
            <a:xfrm rot="16200000">
              <a:off x="2159988" y="2265181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7AC6B0C-E1FD-4D64-9995-E7E0313FA1A3}"/>
                </a:ext>
              </a:extLst>
            </p:cNvPr>
            <p:cNvSpPr/>
            <p:nvPr/>
          </p:nvSpPr>
          <p:spPr>
            <a:xfrm rot="16200000">
              <a:off x="2159988" y="3178739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186B3F-7F18-49E1-B73A-6DEE7EEAA7F2}"/>
                </a:ext>
              </a:extLst>
            </p:cNvPr>
            <p:cNvSpPr/>
            <p:nvPr/>
          </p:nvSpPr>
          <p:spPr>
            <a:xfrm rot="16200000">
              <a:off x="2159988" y="4092296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324031A-A4B1-416C-92F4-066DAAE433DD}"/>
                </a:ext>
              </a:extLst>
            </p:cNvPr>
            <p:cNvSpPr/>
            <p:nvPr/>
          </p:nvSpPr>
          <p:spPr>
            <a:xfrm rot="16200000">
              <a:off x="2159988" y="5005853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DC53B2-2301-4417-92E2-4DD8FC0843AD}"/>
                </a:ext>
              </a:extLst>
            </p:cNvPr>
            <p:cNvSpPr/>
            <p:nvPr/>
          </p:nvSpPr>
          <p:spPr>
            <a:xfrm rot="16200000">
              <a:off x="1283" y="3635516"/>
              <a:ext cx="3523063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1B2C7FF-85CE-4EF5-BCEA-A90F5BB3BE8B}"/>
                </a:ext>
              </a:extLst>
            </p:cNvPr>
            <p:cNvSpPr/>
            <p:nvPr/>
          </p:nvSpPr>
          <p:spPr>
            <a:xfrm rot="16200000">
              <a:off x="2148738" y="3635516"/>
              <a:ext cx="3523063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F5EEE89-877B-4DC7-A3E6-DE157513B798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9" y="2460485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3E173512-5B30-4C11-8BBF-29A98B5F6BC1}"/>
                </a:ext>
              </a:extLst>
            </p:cNvPr>
            <p:cNvCxnSpPr>
              <a:cxnSpLocks/>
            </p:cNvCxnSpPr>
            <p:nvPr/>
          </p:nvCxnSpPr>
          <p:spPr>
            <a:xfrm>
              <a:off x="2041761" y="230921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0FCCDF2-D118-42D5-B3BA-26E7B1273A97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9" y="262503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5205B25-9799-4835-8424-C6C32C284601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7" y="276643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40C7D8A-A2D3-45A4-8858-CC2A6564C72D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7" y="337603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4188CA6-DED9-48D4-86FF-D6850FA0813D}"/>
                </a:ext>
              </a:extLst>
            </p:cNvPr>
            <p:cNvCxnSpPr>
              <a:cxnSpLocks/>
            </p:cNvCxnSpPr>
            <p:nvPr/>
          </p:nvCxnSpPr>
          <p:spPr>
            <a:xfrm>
              <a:off x="2041759" y="3224763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F0B6752-2A97-4527-BCD1-F2769126EBCF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7" y="354057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7592DF0-D7E9-4720-8D3B-AA0E73DAB86A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5" y="368197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FE24B47-B6B2-4A38-BA3E-F31C70BF3948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7" y="4285848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A80DF32-D81E-4858-8D16-79072C527562}"/>
                </a:ext>
              </a:extLst>
            </p:cNvPr>
            <p:cNvCxnSpPr>
              <a:cxnSpLocks/>
            </p:cNvCxnSpPr>
            <p:nvPr/>
          </p:nvCxnSpPr>
          <p:spPr>
            <a:xfrm>
              <a:off x="2041759" y="413458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BC76D77-1DE5-49B9-9C3B-5D790B0CB5ED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7" y="445039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197E8A2F-687C-4D10-BFC2-34AEAA89C7A7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5" y="459179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ABC411-A169-4B53-BBAF-266AF780F5FC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7" y="520364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18515A4-059D-4930-AF48-09DA9294B7CB}"/>
                </a:ext>
              </a:extLst>
            </p:cNvPr>
            <p:cNvCxnSpPr>
              <a:cxnSpLocks/>
            </p:cNvCxnSpPr>
            <p:nvPr/>
          </p:nvCxnSpPr>
          <p:spPr>
            <a:xfrm>
              <a:off x="2041759" y="5052373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850F52F-3500-4A30-91BE-FF2E812CA391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7" y="536818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FE39F53C-B6C7-484F-ABE2-12DE61AA74AA}"/>
                </a:ext>
              </a:extLst>
            </p:cNvPr>
            <p:cNvCxnSpPr>
              <a:cxnSpLocks/>
            </p:cNvCxnSpPr>
            <p:nvPr/>
          </p:nvCxnSpPr>
          <p:spPr>
            <a:xfrm>
              <a:off x="2041335" y="550958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0E646B6-1D0A-425E-ABD2-5A685EE3C1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9708" y="2306780"/>
              <a:ext cx="802036" cy="2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0AE852F-062C-439A-9A39-E1259E124C02}"/>
                </a:ext>
              </a:extLst>
            </p:cNvPr>
            <p:cNvCxnSpPr>
              <a:cxnSpLocks/>
            </p:cNvCxnSpPr>
            <p:nvPr/>
          </p:nvCxnSpPr>
          <p:spPr>
            <a:xfrm>
              <a:off x="2829703" y="2451786"/>
              <a:ext cx="802037" cy="766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B3A3EE82-D6E0-4A82-9206-1F47706DEAE0}"/>
                </a:ext>
              </a:extLst>
            </p:cNvPr>
            <p:cNvCxnSpPr>
              <a:cxnSpLocks/>
            </p:cNvCxnSpPr>
            <p:nvPr/>
          </p:nvCxnSpPr>
          <p:spPr>
            <a:xfrm>
              <a:off x="2829281" y="2615278"/>
              <a:ext cx="802459" cy="15223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CDFF7E1F-D879-4FB5-9853-28CBDFBD3AA9}"/>
                </a:ext>
              </a:extLst>
            </p:cNvPr>
            <p:cNvCxnSpPr>
              <a:cxnSpLocks/>
            </p:cNvCxnSpPr>
            <p:nvPr/>
          </p:nvCxnSpPr>
          <p:spPr>
            <a:xfrm>
              <a:off x="2828857" y="2755629"/>
              <a:ext cx="802672" cy="2291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55A7065-49E7-4059-B657-F4C2FF7C4E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8641" y="2454543"/>
              <a:ext cx="802888" cy="7683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6EE5F575-4C82-47DB-A7CE-6E7E75802C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8300" y="3367069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C5E04F4-266F-41D7-93AD-BA98F8338C12}"/>
                </a:ext>
              </a:extLst>
            </p:cNvPr>
            <p:cNvCxnSpPr>
              <a:cxnSpLocks/>
            </p:cNvCxnSpPr>
            <p:nvPr/>
          </p:nvCxnSpPr>
          <p:spPr>
            <a:xfrm>
              <a:off x="2821681" y="3537672"/>
              <a:ext cx="806240" cy="7457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054B418E-615B-4EC8-8713-8A2F92E1975C}"/>
                </a:ext>
              </a:extLst>
            </p:cNvPr>
            <p:cNvCxnSpPr>
              <a:cxnSpLocks/>
            </p:cNvCxnSpPr>
            <p:nvPr/>
          </p:nvCxnSpPr>
          <p:spPr>
            <a:xfrm>
              <a:off x="2834782" y="3692528"/>
              <a:ext cx="793139" cy="14855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FCB5078-3D06-4597-B425-E6C0C8DDF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8005" y="2608536"/>
              <a:ext cx="806370" cy="1549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2E3F5494-A03D-41EA-AC1E-372C23BF99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8641" y="3518542"/>
              <a:ext cx="805734" cy="7726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46873940-F930-4C64-9968-387AE2F7AF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8300" y="4445494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0E26906B-43EE-451C-A501-B80035251AC2}"/>
                </a:ext>
              </a:extLst>
            </p:cNvPr>
            <p:cNvCxnSpPr>
              <a:cxnSpLocks/>
            </p:cNvCxnSpPr>
            <p:nvPr/>
          </p:nvCxnSpPr>
          <p:spPr>
            <a:xfrm>
              <a:off x="2825371" y="4581506"/>
              <a:ext cx="809004" cy="783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CCC51C3-9335-4524-948D-17A2104081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1997" y="2774498"/>
              <a:ext cx="802378" cy="22724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CD01D391-85E2-4CF2-98FE-9E63700B38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5371" y="3668826"/>
              <a:ext cx="802550" cy="15414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515E1D21-7E7B-442C-991F-97CC1A3DD5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9095" y="4581506"/>
              <a:ext cx="798826" cy="795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FC38CAC-0AB3-4F3A-8D7D-8A507F956C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8753" y="5502223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0" name="Rectangle 459">
              <a:extLst>
                <a:ext uri="{FF2B5EF4-FFF2-40B4-BE49-F238E27FC236}">
                  <a16:creationId xmlns:a16="http://schemas.microsoft.com/office/drawing/2014/main" id="{DC309C1D-27CC-4934-8B66-25D3C22DDEA5}"/>
                </a:ext>
              </a:extLst>
            </p:cNvPr>
            <p:cNvSpPr/>
            <p:nvPr/>
          </p:nvSpPr>
          <p:spPr>
            <a:xfrm rot="16200000">
              <a:off x="8575711" y="3643179"/>
              <a:ext cx="3523063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E35C9A9B-3778-42D4-90AD-BBBA8931823F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8" y="2465712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D6E8E031-BDC5-4616-BF28-F95EC9DB8712}"/>
                </a:ext>
              </a:extLst>
            </p:cNvPr>
            <p:cNvCxnSpPr>
              <a:cxnSpLocks/>
            </p:cNvCxnSpPr>
            <p:nvPr/>
          </p:nvCxnSpPr>
          <p:spPr>
            <a:xfrm>
              <a:off x="9253100" y="2314444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FE9901EC-7DD0-455C-AD10-4A9B132F973E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8" y="2630258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1B50E340-BF2F-46BA-9F57-7D0650DA0B59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6" y="2771658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18E659FB-FFB2-4F97-BFEA-CBB6C77E7BFF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6" y="3381258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277D5909-4AB7-45DF-9847-D9926E4E350A}"/>
                </a:ext>
              </a:extLst>
            </p:cNvPr>
            <p:cNvCxnSpPr>
              <a:cxnSpLocks/>
            </p:cNvCxnSpPr>
            <p:nvPr/>
          </p:nvCxnSpPr>
          <p:spPr>
            <a:xfrm>
              <a:off x="9253098" y="3229990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9D3F617A-042D-4DE0-AC91-A62A58242F55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6" y="3545804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318E0261-2F27-4232-8441-39C893FA4662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4" y="3687204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3ADE00BD-EC97-4CAC-8C66-FD63F95F6F44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6" y="4291075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1A86B751-6FDA-4FCA-9DF8-F9E8C79CB81F}"/>
                </a:ext>
              </a:extLst>
            </p:cNvPr>
            <p:cNvCxnSpPr>
              <a:cxnSpLocks/>
            </p:cNvCxnSpPr>
            <p:nvPr/>
          </p:nvCxnSpPr>
          <p:spPr>
            <a:xfrm>
              <a:off x="9253098" y="4139807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103336E4-188F-47EB-A1A9-6030E9A7796A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6" y="4455621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439733AF-B75D-4D86-91A8-EC417A228E96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4" y="4597021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D90DDC94-F53F-4A10-A6C2-70EDC7AEC947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6" y="5208868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4D12D412-5EB8-4446-A77B-C3C103674357}"/>
                </a:ext>
              </a:extLst>
            </p:cNvPr>
            <p:cNvCxnSpPr>
              <a:cxnSpLocks/>
            </p:cNvCxnSpPr>
            <p:nvPr/>
          </p:nvCxnSpPr>
          <p:spPr>
            <a:xfrm>
              <a:off x="9253098" y="5057600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id="{CC66D1C9-3893-470F-B06D-FFEAE142B2C7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6" y="5373414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id="{0A3A9AFE-20F3-48CA-9B9D-2F5D026A26FD}"/>
                </a:ext>
              </a:extLst>
            </p:cNvPr>
            <p:cNvCxnSpPr>
              <a:cxnSpLocks/>
            </p:cNvCxnSpPr>
            <p:nvPr/>
          </p:nvCxnSpPr>
          <p:spPr>
            <a:xfrm>
              <a:off x="9252674" y="5514814"/>
              <a:ext cx="80467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5E2CC0C3-809B-4BB5-BE63-14A7492928F2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9" y="246181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DA6E9726-4868-4244-BA9E-DF33F782D71C}"/>
                </a:ext>
              </a:extLst>
            </p:cNvPr>
            <p:cNvCxnSpPr>
              <a:cxnSpLocks/>
            </p:cNvCxnSpPr>
            <p:nvPr/>
          </p:nvCxnSpPr>
          <p:spPr>
            <a:xfrm>
              <a:off x="1252971" y="231054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96FBDEC7-1715-48A5-B046-F62FD83463BE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9" y="262636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2ECDD29F-149D-439E-9ADE-67C87FD40C8A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7" y="276776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DA331FB8-06D7-4460-875A-6BC791B44942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7" y="337736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995C52A7-BBEC-43B3-8A59-ACDF42CBE1EC}"/>
                </a:ext>
              </a:extLst>
            </p:cNvPr>
            <p:cNvCxnSpPr>
              <a:cxnSpLocks/>
            </p:cNvCxnSpPr>
            <p:nvPr/>
          </p:nvCxnSpPr>
          <p:spPr>
            <a:xfrm>
              <a:off x="1252969" y="322609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A9BB63ED-2D7A-4C57-BD63-79FAF94EF3C4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7" y="354190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F8BE83A0-6CA4-46F3-8957-5845963655B2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5" y="368330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A344DF8C-E0B3-4C1E-AC85-A4D1738AFD1A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7" y="428717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3D8A9047-F7C6-4B7B-869D-F5F75EE4CF28}"/>
                </a:ext>
              </a:extLst>
            </p:cNvPr>
            <p:cNvCxnSpPr>
              <a:cxnSpLocks/>
            </p:cNvCxnSpPr>
            <p:nvPr/>
          </p:nvCxnSpPr>
          <p:spPr>
            <a:xfrm>
              <a:off x="1252969" y="4135909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id="{C2456788-E448-4CE2-8F2A-A4F596986002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7" y="4451723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id="{E638D143-52EB-46F5-9CC2-FAD0D9DC404B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5" y="4593123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E58C5C0A-4B5D-4CA4-A4F8-1BF744EED18E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7" y="520497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id="{9308ADEF-4C07-4160-B4D2-209A2E1E134B}"/>
                </a:ext>
              </a:extLst>
            </p:cNvPr>
            <p:cNvCxnSpPr>
              <a:cxnSpLocks/>
            </p:cNvCxnSpPr>
            <p:nvPr/>
          </p:nvCxnSpPr>
          <p:spPr>
            <a:xfrm>
              <a:off x="1252969" y="505370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id="{7BF78357-2103-4A77-8B44-E3349E6F0A8C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7" y="536951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7D402C6B-DEF3-4101-8ACE-AFB45473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252545" y="551091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id="{CE0D7045-C713-4CFB-96F8-910E3B3B63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1604" y="2318145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599" name="Group 598">
              <a:extLst>
                <a:ext uri="{FF2B5EF4-FFF2-40B4-BE49-F238E27FC236}">
                  <a16:creationId xmlns:a16="http://schemas.microsoft.com/office/drawing/2014/main" id="{DF48A37B-11B6-4D95-A4C2-DA6BC73C785C}"/>
                </a:ext>
              </a:extLst>
            </p:cNvPr>
            <p:cNvGrpSpPr/>
            <p:nvPr/>
          </p:nvGrpSpPr>
          <p:grpSpPr>
            <a:xfrm>
              <a:off x="1445640" y="3713217"/>
              <a:ext cx="605334" cy="585534"/>
              <a:chOff x="4134425" y="5848195"/>
              <a:chExt cx="605334" cy="585534"/>
            </a:xfrm>
          </p:grpSpPr>
          <p:sp>
            <p:nvSpPr>
              <p:cNvPr id="589" name="XOR">
                <a:extLst>
                  <a:ext uri="{FF2B5EF4-FFF2-40B4-BE49-F238E27FC236}">
                    <a16:creationId xmlns:a16="http://schemas.microsoft.com/office/drawing/2014/main" id="{65DF4983-3C02-48C6-A515-315F9D926B2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K</a:t>
                </a:r>
              </a:p>
            </p:txBody>
          </p:sp>
          <p:sp>
            <p:nvSpPr>
              <p:cNvPr id="598" name="XOR">
                <a:extLst>
                  <a:ext uri="{FF2B5EF4-FFF2-40B4-BE49-F238E27FC236}">
                    <a16:creationId xmlns:a16="http://schemas.microsoft.com/office/drawing/2014/main" id="{57AE8653-DE33-4614-B4F1-8435A3E685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601" name="Group 600">
              <a:extLst>
                <a:ext uri="{FF2B5EF4-FFF2-40B4-BE49-F238E27FC236}">
                  <a16:creationId xmlns:a16="http://schemas.microsoft.com/office/drawing/2014/main" id="{151184E2-4947-4EC7-8090-91383AF0EA7C}"/>
                </a:ext>
              </a:extLst>
            </p:cNvPr>
            <p:cNvGrpSpPr/>
            <p:nvPr/>
          </p:nvGrpSpPr>
          <p:grpSpPr>
            <a:xfrm>
              <a:off x="2248516" y="2292006"/>
              <a:ext cx="605334" cy="585534"/>
              <a:chOff x="4134425" y="5848195"/>
              <a:chExt cx="605334" cy="585534"/>
            </a:xfrm>
          </p:grpSpPr>
          <p:sp>
            <p:nvSpPr>
              <p:cNvPr id="602" name="XOR">
                <a:extLst>
                  <a:ext uri="{FF2B5EF4-FFF2-40B4-BE49-F238E27FC236}">
                    <a16:creationId xmlns:a16="http://schemas.microsoft.com/office/drawing/2014/main" id="{045BE739-8FFE-4401-9F39-FECAA5E0AA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03" name="XOR">
                <a:extLst>
                  <a:ext uri="{FF2B5EF4-FFF2-40B4-BE49-F238E27FC236}">
                    <a16:creationId xmlns:a16="http://schemas.microsoft.com/office/drawing/2014/main" id="{2B359675-B0FF-47AF-A33D-F06008B557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6CBC151C-B618-427C-B859-D7FB89AF9860}"/>
                </a:ext>
              </a:extLst>
            </p:cNvPr>
            <p:cNvGrpSpPr/>
            <p:nvPr/>
          </p:nvGrpSpPr>
          <p:grpSpPr>
            <a:xfrm>
              <a:off x="2236490" y="3188650"/>
              <a:ext cx="605334" cy="585534"/>
              <a:chOff x="4134425" y="5848195"/>
              <a:chExt cx="605334" cy="585534"/>
            </a:xfrm>
          </p:grpSpPr>
          <p:sp>
            <p:nvSpPr>
              <p:cNvPr id="609" name="XOR">
                <a:extLst>
                  <a:ext uri="{FF2B5EF4-FFF2-40B4-BE49-F238E27FC236}">
                    <a16:creationId xmlns:a16="http://schemas.microsoft.com/office/drawing/2014/main" id="{4CA58BB6-F857-43C7-9D94-055E738E0F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10" name="XOR">
                <a:extLst>
                  <a:ext uri="{FF2B5EF4-FFF2-40B4-BE49-F238E27FC236}">
                    <a16:creationId xmlns:a16="http://schemas.microsoft.com/office/drawing/2014/main" id="{C5EA09BA-E1BC-4D94-AD39-84DC0B3AAE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680BF91F-9748-4D21-86E1-4B76C004556E}"/>
                </a:ext>
              </a:extLst>
            </p:cNvPr>
            <p:cNvGrpSpPr/>
            <p:nvPr/>
          </p:nvGrpSpPr>
          <p:grpSpPr>
            <a:xfrm>
              <a:off x="2225624" y="4112052"/>
              <a:ext cx="605334" cy="585534"/>
              <a:chOff x="4134425" y="5848195"/>
              <a:chExt cx="605334" cy="585534"/>
            </a:xfrm>
          </p:grpSpPr>
          <p:sp>
            <p:nvSpPr>
              <p:cNvPr id="612" name="XOR">
                <a:extLst>
                  <a:ext uri="{FF2B5EF4-FFF2-40B4-BE49-F238E27FC236}">
                    <a16:creationId xmlns:a16="http://schemas.microsoft.com/office/drawing/2014/main" id="{93DF852B-39C2-42BF-936B-51F7A5EB52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13" name="XOR">
                <a:extLst>
                  <a:ext uri="{FF2B5EF4-FFF2-40B4-BE49-F238E27FC236}">
                    <a16:creationId xmlns:a16="http://schemas.microsoft.com/office/drawing/2014/main" id="{C526A8E6-8717-4F4C-BE16-18A709564B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614" name="Group 613">
              <a:extLst>
                <a:ext uri="{FF2B5EF4-FFF2-40B4-BE49-F238E27FC236}">
                  <a16:creationId xmlns:a16="http://schemas.microsoft.com/office/drawing/2014/main" id="{9CF612B2-3D62-4F26-848A-489F48F419AF}"/>
                </a:ext>
              </a:extLst>
            </p:cNvPr>
            <p:cNvGrpSpPr/>
            <p:nvPr/>
          </p:nvGrpSpPr>
          <p:grpSpPr>
            <a:xfrm>
              <a:off x="2226911" y="5015311"/>
              <a:ext cx="605334" cy="585534"/>
              <a:chOff x="4134425" y="5848195"/>
              <a:chExt cx="605334" cy="585534"/>
            </a:xfrm>
          </p:grpSpPr>
          <p:sp>
            <p:nvSpPr>
              <p:cNvPr id="615" name="XOR">
                <a:extLst>
                  <a:ext uri="{FF2B5EF4-FFF2-40B4-BE49-F238E27FC236}">
                    <a16:creationId xmlns:a16="http://schemas.microsoft.com/office/drawing/2014/main" id="{F12D28A1-591F-4DE2-A1D2-D38B13003B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16" name="XOR">
                <a:extLst>
                  <a:ext uri="{FF2B5EF4-FFF2-40B4-BE49-F238E27FC236}">
                    <a16:creationId xmlns:a16="http://schemas.microsoft.com/office/drawing/2014/main" id="{134B4D91-7A9B-4DBA-A72E-611E1AA5C6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620" name="Group 619">
              <a:extLst>
                <a:ext uri="{FF2B5EF4-FFF2-40B4-BE49-F238E27FC236}">
                  <a16:creationId xmlns:a16="http://schemas.microsoft.com/office/drawing/2014/main" id="{176BBEB5-A607-4436-9FBC-D1F1F0C5BC59}"/>
                </a:ext>
              </a:extLst>
            </p:cNvPr>
            <p:cNvGrpSpPr/>
            <p:nvPr/>
          </p:nvGrpSpPr>
          <p:grpSpPr>
            <a:xfrm>
              <a:off x="3606283" y="3710211"/>
              <a:ext cx="605334" cy="585534"/>
              <a:chOff x="4134425" y="5848195"/>
              <a:chExt cx="605334" cy="585534"/>
            </a:xfrm>
          </p:grpSpPr>
          <p:sp>
            <p:nvSpPr>
              <p:cNvPr id="621" name="XOR">
                <a:extLst>
                  <a:ext uri="{FF2B5EF4-FFF2-40B4-BE49-F238E27FC236}">
                    <a16:creationId xmlns:a16="http://schemas.microsoft.com/office/drawing/2014/main" id="{0990A38E-1BE9-4586-8ED0-11B4AE4624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K</a:t>
                </a:r>
              </a:p>
            </p:txBody>
          </p:sp>
          <p:sp>
            <p:nvSpPr>
              <p:cNvPr id="622" name="XOR">
                <a:extLst>
                  <a:ext uri="{FF2B5EF4-FFF2-40B4-BE49-F238E27FC236}">
                    <a16:creationId xmlns:a16="http://schemas.microsoft.com/office/drawing/2014/main" id="{6B67F229-53FD-44E9-94DD-2E3F50C0B1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625" name="Rectangle 624">
              <a:extLst>
                <a:ext uri="{FF2B5EF4-FFF2-40B4-BE49-F238E27FC236}">
                  <a16:creationId xmlns:a16="http://schemas.microsoft.com/office/drawing/2014/main" id="{97EFB360-27F4-464C-A93C-DD890949CB71}"/>
                </a:ext>
              </a:extLst>
            </p:cNvPr>
            <p:cNvSpPr/>
            <p:nvPr/>
          </p:nvSpPr>
          <p:spPr>
            <a:xfrm rot="16200000">
              <a:off x="4307443" y="2261306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6" name="Rectangle 625">
              <a:extLst>
                <a:ext uri="{FF2B5EF4-FFF2-40B4-BE49-F238E27FC236}">
                  <a16:creationId xmlns:a16="http://schemas.microsoft.com/office/drawing/2014/main" id="{C84BC99C-06DC-49AE-86F8-48304826B5BD}"/>
                </a:ext>
              </a:extLst>
            </p:cNvPr>
            <p:cNvSpPr/>
            <p:nvPr/>
          </p:nvSpPr>
          <p:spPr>
            <a:xfrm rot="16200000">
              <a:off x="4307443" y="3174864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7" name="Rectangle 626">
              <a:extLst>
                <a:ext uri="{FF2B5EF4-FFF2-40B4-BE49-F238E27FC236}">
                  <a16:creationId xmlns:a16="http://schemas.microsoft.com/office/drawing/2014/main" id="{380EA7D6-2AE6-4868-AC73-49988BE9B9CF}"/>
                </a:ext>
              </a:extLst>
            </p:cNvPr>
            <p:cNvSpPr/>
            <p:nvPr/>
          </p:nvSpPr>
          <p:spPr>
            <a:xfrm rot="16200000">
              <a:off x="4307443" y="4088421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8" name="Rectangle 627">
              <a:extLst>
                <a:ext uri="{FF2B5EF4-FFF2-40B4-BE49-F238E27FC236}">
                  <a16:creationId xmlns:a16="http://schemas.microsoft.com/office/drawing/2014/main" id="{F4AA2881-8380-4D45-8801-AAC6E02E5C1E}"/>
                </a:ext>
              </a:extLst>
            </p:cNvPr>
            <p:cNvSpPr/>
            <p:nvPr/>
          </p:nvSpPr>
          <p:spPr>
            <a:xfrm rot="16200000">
              <a:off x="4307443" y="5001978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9" name="Rectangle 628">
              <a:extLst>
                <a:ext uri="{FF2B5EF4-FFF2-40B4-BE49-F238E27FC236}">
                  <a16:creationId xmlns:a16="http://schemas.microsoft.com/office/drawing/2014/main" id="{53837D1E-0032-468F-A39D-FA8BB1998931}"/>
                </a:ext>
              </a:extLst>
            </p:cNvPr>
            <p:cNvSpPr/>
            <p:nvPr/>
          </p:nvSpPr>
          <p:spPr>
            <a:xfrm rot="16200000">
              <a:off x="4296193" y="3631641"/>
              <a:ext cx="3523063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25CFE630-62F4-4D91-887B-0931EB7B795B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4" y="245661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5AE6340E-CD73-4014-BA7C-84C57314B1B8}"/>
                </a:ext>
              </a:extLst>
            </p:cNvPr>
            <p:cNvCxnSpPr>
              <a:cxnSpLocks/>
            </p:cNvCxnSpPr>
            <p:nvPr/>
          </p:nvCxnSpPr>
          <p:spPr>
            <a:xfrm>
              <a:off x="4189216" y="230534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EC3C5C61-EA69-463C-BF1F-25A2DB938E21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4" y="262115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Straight Connector 632">
              <a:extLst>
                <a:ext uri="{FF2B5EF4-FFF2-40B4-BE49-F238E27FC236}">
                  <a16:creationId xmlns:a16="http://schemas.microsoft.com/office/drawing/2014/main" id="{07AA0531-DAF3-4AAB-8040-610635C42235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2" y="276255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>
              <a:extLst>
                <a:ext uri="{FF2B5EF4-FFF2-40B4-BE49-F238E27FC236}">
                  <a16:creationId xmlns:a16="http://schemas.microsoft.com/office/drawing/2014/main" id="{5F491801-569C-409A-BA2A-FFA91963C6FC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2" y="337215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Straight Connector 634">
              <a:extLst>
                <a:ext uri="{FF2B5EF4-FFF2-40B4-BE49-F238E27FC236}">
                  <a16:creationId xmlns:a16="http://schemas.microsoft.com/office/drawing/2014/main" id="{CBE043D4-04D8-4DBC-BA7C-48B72D319A51}"/>
                </a:ext>
              </a:extLst>
            </p:cNvPr>
            <p:cNvCxnSpPr>
              <a:cxnSpLocks/>
            </p:cNvCxnSpPr>
            <p:nvPr/>
          </p:nvCxnSpPr>
          <p:spPr>
            <a:xfrm>
              <a:off x="4189214" y="3220888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6" name="Straight Connector 635">
              <a:extLst>
                <a:ext uri="{FF2B5EF4-FFF2-40B4-BE49-F238E27FC236}">
                  <a16:creationId xmlns:a16="http://schemas.microsoft.com/office/drawing/2014/main" id="{3380B64B-3B8A-47D0-88C7-B95BB085B07B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2" y="353670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4D3E7C66-1BAE-40F6-95BA-03E6B3ACF390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0" y="367810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8" name="Straight Connector 637">
              <a:extLst>
                <a:ext uri="{FF2B5EF4-FFF2-40B4-BE49-F238E27FC236}">
                  <a16:creationId xmlns:a16="http://schemas.microsoft.com/office/drawing/2014/main" id="{BD4CA487-4D4F-4571-BB42-38A2AB6342F3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2" y="4281973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E018DC1E-B897-4137-803F-C2223CAAB99B}"/>
                </a:ext>
              </a:extLst>
            </p:cNvPr>
            <p:cNvCxnSpPr>
              <a:cxnSpLocks/>
            </p:cNvCxnSpPr>
            <p:nvPr/>
          </p:nvCxnSpPr>
          <p:spPr>
            <a:xfrm>
              <a:off x="4189214" y="4130705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98CC902E-2264-4C91-9F81-3623DB29E61F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2" y="4446519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Straight Connector 640">
              <a:extLst>
                <a:ext uri="{FF2B5EF4-FFF2-40B4-BE49-F238E27FC236}">
                  <a16:creationId xmlns:a16="http://schemas.microsoft.com/office/drawing/2014/main" id="{FABF5EC1-F20C-4270-B1D3-3952B4B8D1BF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0" y="4587919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Straight Connector 641">
              <a:extLst>
                <a:ext uri="{FF2B5EF4-FFF2-40B4-BE49-F238E27FC236}">
                  <a16:creationId xmlns:a16="http://schemas.microsoft.com/office/drawing/2014/main" id="{84BC12E3-2FE7-4563-BBE0-A226ED3DCC5A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2" y="519976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>
              <a:extLst>
                <a:ext uri="{FF2B5EF4-FFF2-40B4-BE49-F238E27FC236}">
                  <a16:creationId xmlns:a16="http://schemas.microsoft.com/office/drawing/2014/main" id="{2FC5AE9C-4672-4F8C-9D1A-84446032158D}"/>
                </a:ext>
              </a:extLst>
            </p:cNvPr>
            <p:cNvCxnSpPr>
              <a:cxnSpLocks/>
            </p:cNvCxnSpPr>
            <p:nvPr/>
          </p:nvCxnSpPr>
          <p:spPr>
            <a:xfrm>
              <a:off x="4189214" y="5048498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>
              <a:extLst>
                <a:ext uri="{FF2B5EF4-FFF2-40B4-BE49-F238E27FC236}">
                  <a16:creationId xmlns:a16="http://schemas.microsoft.com/office/drawing/2014/main" id="{4E1AA9AD-10FD-43D9-B7CF-A040943261E0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2" y="536431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>
              <a:extLst>
                <a:ext uri="{FF2B5EF4-FFF2-40B4-BE49-F238E27FC236}">
                  <a16:creationId xmlns:a16="http://schemas.microsoft.com/office/drawing/2014/main" id="{D1C662EF-3356-40D3-B7F3-913F657077EE}"/>
                </a:ext>
              </a:extLst>
            </p:cNvPr>
            <p:cNvCxnSpPr>
              <a:cxnSpLocks/>
            </p:cNvCxnSpPr>
            <p:nvPr/>
          </p:nvCxnSpPr>
          <p:spPr>
            <a:xfrm>
              <a:off x="4188790" y="550571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>
              <a:extLst>
                <a:ext uri="{FF2B5EF4-FFF2-40B4-BE49-F238E27FC236}">
                  <a16:creationId xmlns:a16="http://schemas.microsoft.com/office/drawing/2014/main" id="{A0C5B219-53F1-44C5-96F7-7C65476809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7163" y="2302905"/>
              <a:ext cx="802036" cy="2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>
              <a:extLst>
                <a:ext uri="{FF2B5EF4-FFF2-40B4-BE49-F238E27FC236}">
                  <a16:creationId xmlns:a16="http://schemas.microsoft.com/office/drawing/2014/main" id="{6E2D8F92-C79B-44F5-B5A8-F2EEE4773B86}"/>
                </a:ext>
              </a:extLst>
            </p:cNvPr>
            <p:cNvCxnSpPr>
              <a:cxnSpLocks/>
            </p:cNvCxnSpPr>
            <p:nvPr/>
          </p:nvCxnSpPr>
          <p:spPr>
            <a:xfrm>
              <a:off x="4977158" y="2447911"/>
              <a:ext cx="802037" cy="766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Straight Connector 647">
              <a:extLst>
                <a:ext uri="{FF2B5EF4-FFF2-40B4-BE49-F238E27FC236}">
                  <a16:creationId xmlns:a16="http://schemas.microsoft.com/office/drawing/2014/main" id="{CB702A76-7329-49D3-8268-D996E85A62A7}"/>
                </a:ext>
              </a:extLst>
            </p:cNvPr>
            <p:cNvCxnSpPr>
              <a:cxnSpLocks/>
            </p:cNvCxnSpPr>
            <p:nvPr/>
          </p:nvCxnSpPr>
          <p:spPr>
            <a:xfrm>
              <a:off x="4976736" y="2611403"/>
              <a:ext cx="802459" cy="15223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Straight Connector 648">
              <a:extLst>
                <a:ext uri="{FF2B5EF4-FFF2-40B4-BE49-F238E27FC236}">
                  <a16:creationId xmlns:a16="http://schemas.microsoft.com/office/drawing/2014/main" id="{186BDA85-0144-4FCF-B05A-B27B77F891FE}"/>
                </a:ext>
              </a:extLst>
            </p:cNvPr>
            <p:cNvCxnSpPr>
              <a:cxnSpLocks/>
            </p:cNvCxnSpPr>
            <p:nvPr/>
          </p:nvCxnSpPr>
          <p:spPr>
            <a:xfrm>
              <a:off x="4976312" y="2751754"/>
              <a:ext cx="802672" cy="2291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Straight Connector 649">
              <a:extLst>
                <a:ext uri="{FF2B5EF4-FFF2-40B4-BE49-F238E27FC236}">
                  <a16:creationId xmlns:a16="http://schemas.microsoft.com/office/drawing/2014/main" id="{7C90DDCD-E441-45D2-A90D-313D113F3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6096" y="2450668"/>
              <a:ext cx="802888" cy="7683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1" name="Straight Connector 650">
              <a:extLst>
                <a:ext uri="{FF2B5EF4-FFF2-40B4-BE49-F238E27FC236}">
                  <a16:creationId xmlns:a16="http://schemas.microsoft.com/office/drawing/2014/main" id="{1F5A731D-F456-432D-A50E-F738E578E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5755" y="3363194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2" name="Straight Connector 651">
              <a:extLst>
                <a:ext uri="{FF2B5EF4-FFF2-40B4-BE49-F238E27FC236}">
                  <a16:creationId xmlns:a16="http://schemas.microsoft.com/office/drawing/2014/main" id="{9821E08C-7A76-429C-8669-475DA232D9E2}"/>
                </a:ext>
              </a:extLst>
            </p:cNvPr>
            <p:cNvCxnSpPr>
              <a:cxnSpLocks/>
            </p:cNvCxnSpPr>
            <p:nvPr/>
          </p:nvCxnSpPr>
          <p:spPr>
            <a:xfrm>
              <a:off x="4969136" y="3533797"/>
              <a:ext cx="806240" cy="7457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3" name="Straight Connector 652">
              <a:extLst>
                <a:ext uri="{FF2B5EF4-FFF2-40B4-BE49-F238E27FC236}">
                  <a16:creationId xmlns:a16="http://schemas.microsoft.com/office/drawing/2014/main" id="{D5E66FF1-418A-4C68-9F8A-B76BD9D93B15}"/>
                </a:ext>
              </a:extLst>
            </p:cNvPr>
            <p:cNvCxnSpPr>
              <a:cxnSpLocks/>
            </p:cNvCxnSpPr>
            <p:nvPr/>
          </p:nvCxnSpPr>
          <p:spPr>
            <a:xfrm>
              <a:off x="4982237" y="3688653"/>
              <a:ext cx="793139" cy="14855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9ACECD35-2952-4EC6-BC33-E1FAF2981F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5460" y="2604661"/>
              <a:ext cx="806370" cy="1549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5" name="Straight Connector 654">
              <a:extLst>
                <a:ext uri="{FF2B5EF4-FFF2-40B4-BE49-F238E27FC236}">
                  <a16:creationId xmlns:a16="http://schemas.microsoft.com/office/drawing/2014/main" id="{4DD371A0-CFD1-4AD1-BDF8-FDDAB74572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6096" y="3514667"/>
              <a:ext cx="805734" cy="7726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6" name="Straight Connector 655">
              <a:extLst>
                <a:ext uri="{FF2B5EF4-FFF2-40B4-BE49-F238E27FC236}">
                  <a16:creationId xmlns:a16="http://schemas.microsoft.com/office/drawing/2014/main" id="{936A9A88-2A57-49A8-B5E5-0EF639AE81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5755" y="4441619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FE44A3E9-994D-49C6-A138-DD78437515C6}"/>
                </a:ext>
              </a:extLst>
            </p:cNvPr>
            <p:cNvCxnSpPr>
              <a:cxnSpLocks/>
            </p:cNvCxnSpPr>
            <p:nvPr/>
          </p:nvCxnSpPr>
          <p:spPr>
            <a:xfrm>
              <a:off x="4972826" y="4577631"/>
              <a:ext cx="809004" cy="783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F1072610-4B09-45F4-BC48-7B90CA21D8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9452" y="2770623"/>
              <a:ext cx="802378" cy="22724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9" name="Straight Connector 658">
              <a:extLst>
                <a:ext uri="{FF2B5EF4-FFF2-40B4-BE49-F238E27FC236}">
                  <a16:creationId xmlns:a16="http://schemas.microsoft.com/office/drawing/2014/main" id="{31336B35-DAA3-4D0C-8AA7-3508A9F1C0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2826" y="3664951"/>
              <a:ext cx="802550" cy="15414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0" name="Straight Connector 659">
              <a:extLst>
                <a:ext uri="{FF2B5EF4-FFF2-40B4-BE49-F238E27FC236}">
                  <a16:creationId xmlns:a16="http://schemas.microsoft.com/office/drawing/2014/main" id="{83C2E8B3-7FBA-4BF7-BE64-CD67796C40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76550" y="4577631"/>
              <a:ext cx="798826" cy="795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1" name="Straight Connector 660">
              <a:extLst>
                <a:ext uri="{FF2B5EF4-FFF2-40B4-BE49-F238E27FC236}">
                  <a16:creationId xmlns:a16="http://schemas.microsoft.com/office/drawing/2014/main" id="{8F3B18DA-0C91-413D-9CF0-F34789B5AB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66208" y="5498348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2" name="Group 661">
              <a:extLst>
                <a:ext uri="{FF2B5EF4-FFF2-40B4-BE49-F238E27FC236}">
                  <a16:creationId xmlns:a16="http://schemas.microsoft.com/office/drawing/2014/main" id="{0D3ED1AF-EDA9-4EB7-976D-912000CC952E}"/>
                </a:ext>
              </a:extLst>
            </p:cNvPr>
            <p:cNvGrpSpPr/>
            <p:nvPr/>
          </p:nvGrpSpPr>
          <p:grpSpPr>
            <a:xfrm>
              <a:off x="4395971" y="2288131"/>
              <a:ext cx="605334" cy="585534"/>
              <a:chOff x="4134425" y="5848195"/>
              <a:chExt cx="605334" cy="585534"/>
            </a:xfrm>
          </p:grpSpPr>
          <p:sp>
            <p:nvSpPr>
              <p:cNvPr id="663" name="XOR">
                <a:extLst>
                  <a:ext uri="{FF2B5EF4-FFF2-40B4-BE49-F238E27FC236}">
                    <a16:creationId xmlns:a16="http://schemas.microsoft.com/office/drawing/2014/main" id="{EC2108C9-2975-4B1B-9036-490A4C0D20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64" name="XOR">
                <a:extLst>
                  <a:ext uri="{FF2B5EF4-FFF2-40B4-BE49-F238E27FC236}">
                    <a16:creationId xmlns:a16="http://schemas.microsoft.com/office/drawing/2014/main" id="{A43E4673-CAAA-43B7-A045-CBF56EF273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665" name="Group 664">
              <a:extLst>
                <a:ext uri="{FF2B5EF4-FFF2-40B4-BE49-F238E27FC236}">
                  <a16:creationId xmlns:a16="http://schemas.microsoft.com/office/drawing/2014/main" id="{D78FC612-67B2-493D-81D3-9D96ADAECA93}"/>
                </a:ext>
              </a:extLst>
            </p:cNvPr>
            <p:cNvGrpSpPr/>
            <p:nvPr/>
          </p:nvGrpSpPr>
          <p:grpSpPr>
            <a:xfrm>
              <a:off x="4383945" y="3184775"/>
              <a:ext cx="605334" cy="585534"/>
              <a:chOff x="4134425" y="5848195"/>
              <a:chExt cx="605334" cy="585534"/>
            </a:xfrm>
          </p:grpSpPr>
          <p:sp>
            <p:nvSpPr>
              <p:cNvPr id="666" name="XOR">
                <a:extLst>
                  <a:ext uri="{FF2B5EF4-FFF2-40B4-BE49-F238E27FC236}">
                    <a16:creationId xmlns:a16="http://schemas.microsoft.com/office/drawing/2014/main" id="{B8BAB275-965A-4AA1-BD6A-D3DA74C700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67" name="XOR">
                <a:extLst>
                  <a:ext uri="{FF2B5EF4-FFF2-40B4-BE49-F238E27FC236}">
                    <a16:creationId xmlns:a16="http://schemas.microsoft.com/office/drawing/2014/main" id="{411BABB6-7913-42D1-956C-230AEF8E92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668" name="Group 667">
              <a:extLst>
                <a:ext uri="{FF2B5EF4-FFF2-40B4-BE49-F238E27FC236}">
                  <a16:creationId xmlns:a16="http://schemas.microsoft.com/office/drawing/2014/main" id="{FC5F1930-AA0C-4E9A-99D1-258737376AA3}"/>
                </a:ext>
              </a:extLst>
            </p:cNvPr>
            <p:cNvGrpSpPr/>
            <p:nvPr/>
          </p:nvGrpSpPr>
          <p:grpSpPr>
            <a:xfrm>
              <a:off x="4373079" y="4108177"/>
              <a:ext cx="605334" cy="585534"/>
              <a:chOff x="4134425" y="5848195"/>
              <a:chExt cx="605334" cy="585534"/>
            </a:xfrm>
          </p:grpSpPr>
          <p:sp>
            <p:nvSpPr>
              <p:cNvPr id="669" name="XOR">
                <a:extLst>
                  <a:ext uri="{FF2B5EF4-FFF2-40B4-BE49-F238E27FC236}">
                    <a16:creationId xmlns:a16="http://schemas.microsoft.com/office/drawing/2014/main" id="{1DD56D64-24B2-4E4E-9D6B-48F5D4DD40A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70" name="XOR">
                <a:extLst>
                  <a:ext uri="{FF2B5EF4-FFF2-40B4-BE49-F238E27FC236}">
                    <a16:creationId xmlns:a16="http://schemas.microsoft.com/office/drawing/2014/main" id="{4EB38723-B883-4DA0-A6FE-B6B61EFF24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id="{618CB71E-9ABA-4147-8787-ABCA241CAF46}"/>
                </a:ext>
              </a:extLst>
            </p:cNvPr>
            <p:cNvGrpSpPr/>
            <p:nvPr/>
          </p:nvGrpSpPr>
          <p:grpSpPr>
            <a:xfrm>
              <a:off x="4374366" y="5011436"/>
              <a:ext cx="605334" cy="585534"/>
              <a:chOff x="4134425" y="5848195"/>
              <a:chExt cx="605334" cy="585534"/>
            </a:xfrm>
          </p:grpSpPr>
          <p:sp>
            <p:nvSpPr>
              <p:cNvPr id="672" name="XOR">
                <a:extLst>
                  <a:ext uri="{FF2B5EF4-FFF2-40B4-BE49-F238E27FC236}">
                    <a16:creationId xmlns:a16="http://schemas.microsoft.com/office/drawing/2014/main" id="{93D7748D-C1E4-4999-86F1-7106DC2B7C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673" name="XOR">
                <a:extLst>
                  <a:ext uri="{FF2B5EF4-FFF2-40B4-BE49-F238E27FC236}">
                    <a16:creationId xmlns:a16="http://schemas.microsoft.com/office/drawing/2014/main" id="{7C9E5894-E81B-4260-92FE-79CA1C9EF6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674" name="Group 673">
              <a:extLst>
                <a:ext uri="{FF2B5EF4-FFF2-40B4-BE49-F238E27FC236}">
                  <a16:creationId xmlns:a16="http://schemas.microsoft.com/office/drawing/2014/main" id="{FC39A686-9965-47AC-9902-402BD96F660D}"/>
                </a:ext>
              </a:extLst>
            </p:cNvPr>
            <p:cNvGrpSpPr/>
            <p:nvPr/>
          </p:nvGrpSpPr>
          <p:grpSpPr>
            <a:xfrm>
              <a:off x="5753738" y="3706336"/>
              <a:ext cx="605334" cy="585534"/>
              <a:chOff x="4134425" y="5848195"/>
              <a:chExt cx="605334" cy="585534"/>
            </a:xfrm>
          </p:grpSpPr>
          <p:sp>
            <p:nvSpPr>
              <p:cNvPr id="675" name="XOR">
                <a:extLst>
                  <a:ext uri="{FF2B5EF4-FFF2-40B4-BE49-F238E27FC236}">
                    <a16:creationId xmlns:a16="http://schemas.microsoft.com/office/drawing/2014/main" id="{3DCBC420-ACE3-44E9-B503-28920A71CB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K</a:t>
                </a:r>
              </a:p>
            </p:txBody>
          </p:sp>
          <p:sp>
            <p:nvSpPr>
              <p:cNvPr id="676" name="XOR">
                <a:extLst>
                  <a:ext uri="{FF2B5EF4-FFF2-40B4-BE49-F238E27FC236}">
                    <a16:creationId xmlns:a16="http://schemas.microsoft.com/office/drawing/2014/main" id="{72EE9C50-7B68-48E3-9AA4-0AEFCFEBF5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677" name="Rectangle 676">
              <a:extLst>
                <a:ext uri="{FF2B5EF4-FFF2-40B4-BE49-F238E27FC236}">
                  <a16:creationId xmlns:a16="http://schemas.microsoft.com/office/drawing/2014/main" id="{2E769D9C-D457-40E3-B5D4-E80C4E27B9B4}"/>
                </a:ext>
              </a:extLst>
            </p:cNvPr>
            <p:cNvSpPr/>
            <p:nvPr/>
          </p:nvSpPr>
          <p:spPr>
            <a:xfrm rot="16200000">
              <a:off x="6452565" y="2272845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8" name="Rectangle 677">
              <a:extLst>
                <a:ext uri="{FF2B5EF4-FFF2-40B4-BE49-F238E27FC236}">
                  <a16:creationId xmlns:a16="http://schemas.microsoft.com/office/drawing/2014/main" id="{5EE3D9A2-4173-4E24-8610-B9415C75A8B2}"/>
                </a:ext>
              </a:extLst>
            </p:cNvPr>
            <p:cNvSpPr/>
            <p:nvPr/>
          </p:nvSpPr>
          <p:spPr>
            <a:xfrm rot="16200000">
              <a:off x="6452565" y="3186403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79" name="Rectangle 678">
              <a:extLst>
                <a:ext uri="{FF2B5EF4-FFF2-40B4-BE49-F238E27FC236}">
                  <a16:creationId xmlns:a16="http://schemas.microsoft.com/office/drawing/2014/main" id="{DE5E49A9-9A18-4862-83AE-7519C2F0787F}"/>
                </a:ext>
              </a:extLst>
            </p:cNvPr>
            <p:cNvSpPr/>
            <p:nvPr/>
          </p:nvSpPr>
          <p:spPr>
            <a:xfrm rot="16200000">
              <a:off x="6452565" y="4099960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0" name="Rectangle 679">
              <a:extLst>
                <a:ext uri="{FF2B5EF4-FFF2-40B4-BE49-F238E27FC236}">
                  <a16:creationId xmlns:a16="http://schemas.microsoft.com/office/drawing/2014/main" id="{8F275326-7206-4FB6-B704-8CDF1039EACC}"/>
                </a:ext>
              </a:extLst>
            </p:cNvPr>
            <p:cNvSpPr/>
            <p:nvPr/>
          </p:nvSpPr>
          <p:spPr>
            <a:xfrm rot="16200000">
              <a:off x="6452565" y="5013517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1" name="Rectangle 680">
              <a:extLst>
                <a:ext uri="{FF2B5EF4-FFF2-40B4-BE49-F238E27FC236}">
                  <a16:creationId xmlns:a16="http://schemas.microsoft.com/office/drawing/2014/main" id="{B6FFE5F0-C952-4700-B021-DC5CC74DA807}"/>
                </a:ext>
              </a:extLst>
            </p:cNvPr>
            <p:cNvSpPr/>
            <p:nvPr/>
          </p:nvSpPr>
          <p:spPr>
            <a:xfrm rot="16200000">
              <a:off x="6441315" y="3643180"/>
              <a:ext cx="3523063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682" name="Straight Connector 681">
              <a:extLst>
                <a:ext uri="{FF2B5EF4-FFF2-40B4-BE49-F238E27FC236}">
                  <a16:creationId xmlns:a16="http://schemas.microsoft.com/office/drawing/2014/main" id="{6B352EA0-DD19-490F-BFD5-18FFAA641E54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6" y="2468149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3" name="Straight Connector 682">
              <a:extLst>
                <a:ext uri="{FF2B5EF4-FFF2-40B4-BE49-F238E27FC236}">
                  <a16:creationId xmlns:a16="http://schemas.microsoft.com/office/drawing/2014/main" id="{CC05B3F7-A29D-4340-9F95-25DE9DDDDD29}"/>
                </a:ext>
              </a:extLst>
            </p:cNvPr>
            <p:cNvCxnSpPr>
              <a:cxnSpLocks/>
            </p:cNvCxnSpPr>
            <p:nvPr/>
          </p:nvCxnSpPr>
          <p:spPr>
            <a:xfrm>
              <a:off x="6334338" y="231688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>
              <a:extLst>
                <a:ext uri="{FF2B5EF4-FFF2-40B4-BE49-F238E27FC236}">
                  <a16:creationId xmlns:a16="http://schemas.microsoft.com/office/drawing/2014/main" id="{514B8243-1D5A-4709-A81A-75C4DD10A3DC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6" y="2632695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>
              <a:extLst>
                <a:ext uri="{FF2B5EF4-FFF2-40B4-BE49-F238E27FC236}">
                  <a16:creationId xmlns:a16="http://schemas.microsoft.com/office/drawing/2014/main" id="{0E4F21AC-D60D-45C1-B726-8B2765957D87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4" y="2774095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>
              <a:extLst>
                <a:ext uri="{FF2B5EF4-FFF2-40B4-BE49-F238E27FC236}">
                  <a16:creationId xmlns:a16="http://schemas.microsoft.com/office/drawing/2014/main" id="{686DC515-5CC2-43CE-B8F0-714E1C5033E0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4" y="3383695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>
              <a:extLst>
                <a:ext uri="{FF2B5EF4-FFF2-40B4-BE49-F238E27FC236}">
                  <a16:creationId xmlns:a16="http://schemas.microsoft.com/office/drawing/2014/main" id="{EDDE7B88-16EA-45AE-B08E-B85D51A6A640}"/>
                </a:ext>
              </a:extLst>
            </p:cNvPr>
            <p:cNvCxnSpPr>
              <a:cxnSpLocks/>
            </p:cNvCxnSpPr>
            <p:nvPr/>
          </p:nvCxnSpPr>
          <p:spPr>
            <a:xfrm>
              <a:off x="6334336" y="323242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>
              <a:extLst>
                <a:ext uri="{FF2B5EF4-FFF2-40B4-BE49-F238E27FC236}">
                  <a16:creationId xmlns:a16="http://schemas.microsoft.com/office/drawing/2014/main" id="{832FF798-6BB7-484C-A444-BEA9D577A57C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4" y="354824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9" name="Straight Connector 688">
              <a:extLst>
                <a:ext uri="{FF2B5EF4-FFF2-40B4-BE49-F238E27FC236}">
                  <a16:creationId xmlns:a16="http://schemas.microsoft.com/office/drawing/2014/main" id="{70473A30-58DF-43CC-B7A2-78C00BEE613C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2" y="368964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id="{908631F8-BCF5-448C-B2FE-3D5FFB831F8B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4" y="4293512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1" name="Straight Connector 690">
              <a:extLst>
                <a:ext uri="{FF2B5EF4-FFF2-40B4-BE49-F238E27FC236}">
                  <a16:creationId xmlns:a16="http://schemas.microsoft.com/office/drawing/2014/main" id="{1D488CD6-3B10-4078-B7D6-1C2714ACD545}"/>
                </a:ext>
              </a:extLst>
            </p:cNvPr>
            <p:cNvCxnSpPr>
              <a:cxnSpLocks/>
            </p:cNvCxnSpPr>
            <p:nvPr/>
          </p:nvCxnSpPr>
          <p:spPr>
            <a:xfrm>
              <a:off x="6334336" y="414224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2" name="Straight Connector 691">
              <a:extLst>
                <a:ext uri="{FF2B5EF4-FFF2-40B4-BE49-F238E27FC236}">
                  <a16:creationId xmlns:a16="http://schemas.microsoft.com/office/drawing/2014/main" id="{0D5E0F83-52A1-43AE-A34F-502A817B96E1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4" y="4458058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A7768ED8-D343-46EC-AF37-3AE343191FFA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2" y="4599458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148D474A-9D1B-4FD1-A2F2-6218C1456A10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4" y="5211305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5" name="Straight Connector 694">
              <a:extLst>
                <a:ext uri="{FF2B5EF4-FFF2-40B4-BE49-F238E27FC236}">
                  <a16:creationId xmlns:a16="http://schemas.microsoft.com/office/drawing/2014/main" id="{871B15FE-741F-408E-A2FF-EAA6C4E82ED0}"/>
                </a:ext>
              </a:extLst>
            </p:cNvPr>
            <p:cNvCxnSpPr>
              <a:cxnSpLocks/>
            </p:cNvCxnSpPr>
            <p:nvPr/>
          </p:nvCxnSpPr>
          <p:spPr>
            <a:xfrm>
              <a:off x="6334336" y="506003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6" name="Straight Connector 695">
              <a:extLst>
                <a:ext uri="{FF2B5EF4-FFF2-40B4-BE49-F238E27FC236}">
                  <a16:creationId xmlns:a16="http://schemas.microsoft.com/office/drawing/2014/main" id="{AAEFB5D1-DDB4-4332-A9CD-75D05F1B0E09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4" y="537585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7" name="Straight Connector 696">
              <a:extLst>
                <a:ext uri="{FF2B5EF4-FFF2-40B4-BE49-F238E27FC236}">
                  <a16:creationId xmlns:a16="http://schemas.microsoft.com/office/drawing/2014/main" id="{31694956-5606-4BAA-ADA5-2E2B01843D40}"/>
                </a:ext>
              </a:extLst>
            </p:cNvPr>
            <p:cNvCxnSpPr>
              <a:cxnSpLocks/>
            </p:cNvCxnSpPr>
            <p:nvPr/>
          </p:nvCxnSpPr>
          <p:spPr>
            <a:xfrm>
              <a:off x="6333912" y="551725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8" name="Straight Connector 697">
              <a:extLst>
                <a:ext uri="{FF2B5EF4-FFF2-40B4-BE49-F238E27FC236}">
                  <a16:creationId xmlns:a16="http://schemas.microsoft.com/office/drawing/2014/main" id="{DFB57082-95EF-47E5-9B3B-22D5B48094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2285" y="2314444"/>
              <a:ext cx="802036" cy="24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9" name="Straight Connector 698">
              <a:extLst>
                <a:ext uri="{FF2B5EF4-FFF2-40B4-BE49-F238E27FC236}">
                  <a16:creationId xmlns:a16="http://schemas.microsoft.com/office/drawing/2014/main" id="{6B66A4F1-4501-4FC9-91C3-3DD62017F042}"/>
                </a:ext>
              </a:extLst>
            </p:cNvPr>
            <p:cNvCxnSpPr>
              <a:cxnSpLocks/>
            </p:cNvCxnSpPr>
            <p:nvPr/>
          </p:nvCxnSpPr>
          <p:spPr>
            <a:xfrm>
              <a:off x="7122280" y="2459450"/>
              <a:ext cx="802037" cy="766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0" name="Straight Connector 699">
              <a:extLst>
                <a:ext uri="{FF2B5EF4-FFF2-40B4-BE49-F238E27FC236}">
                  <a16:creationId xmlns:a16="http://schemas.microsoft.com/office/drawing/2014/main" id="{8454DFAB-CF77-4635-8E93-9BC4457F1DB1}"/>
                </a:ext>
              </a:extLst>
            </p:cNvPr>
            <p:cNvCxnSpPr>
              <a:cxnSpLocks/>
            </p:cNvCxnSpPr>
            <p:nvPr/>
          </p:nvCxnSpPr>
          <p:spPr>
            <a:xfrm>
              <a:off x="7121858" y="2622942"/>
              <a:ext cx="802459" cy="15223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>
              <a:extLst>
                <a:ext uri="{FF2B5EF4-FFF2-40B4-BE49-F238E27FC236}">
                  <a16:creationId xmlns:a16="http://schemas.microsoft.com/office/drawing/2014/main" id="{B2D01686-0F7D-478F-BFEB-CCA29785BD9C}"/>
                </a:ext>
              </a:extLst>
            </p:cNvPr>
            <p:cNvCxnSpPr>
              <a:cxnSpLocks/>
            </p:cNvCxnSpPr>
            <p:nvPr/>
          </p:nvCxnSpPr>
          <p:spPr>
            <a:xfrm>
              <a:off x="7121434" y="2763293"/>
              <a:ext cx="802672" cy="2291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>
              <a:extLst>
                <a:ext uri="{FF2B5EF4-FFF2-40B4-BE49-F238E27FC236}">
                  <a16:creationId xmlns:a16="http://schemas.microsoft.com/office/drawing/2014/main" id="{1A962B01-3286-48AF-BA4E-3368964207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1218" y="2462207"/>
              <a:ext cx="802888" cy="7683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>
              <a:extLst>
                <a:ext uri="{FF2B5EF4-FFF2-40B4-BE49-F238E27FC236}">
                  <a16:creationId xmlns:a16="http://schemas.microsoft.com/office/drawing/2014/main" id="{0F19A0B1-68FB-4831-9587-38356B80B3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0877" y="3374733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>
              <a:extLst>
                <a:ext uri="{FF2B5EF4-FFF2-40B4-BE49-F238E27FC236}">
                  <a16:creationId xmlns:a16="http://schemas.microsoft.com/office/drawing/2014/main" id="{6B1A4184-3087-4B8E-BDDA-2A828EA9A70D}"/>
                </a:ext>
              </a:extLst>
            </p:cNvPr>
            <p:cNvCxnSpPr>
              <a:cxnSpLocks/>
            </p:cNvCxnSpPr>
            <p:nvPr/>
          </p:nvCxnSpPr>
          <p:spPr>
            <a:xfrm>
              <a:off x="7114258" y="3545336"/>
              <a:ext cx="806240" cy="7457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>
              <a:extLst>
                <a:ext uri="{FF2B5EF4-FFF2-40B4-BE49-F238E27FC236}">
                  <a16:creationId xmlns:a16="http://schemas.microsoft.com/office/drawing/2014/main" id="{89238FBC-1B31-4543-A62B-54E13B79375A}"/>
                </a:ext>
              </a:extLst>
            </p:cNvPr>
            <p:cNvCxnSpPr>
              <a:cxnSpLocks/>
            </p:cNvCxnSpPr>
            <p:nvPr/>
          </p:nvCxnSpPr>
          <p:spPr>
            <a:xfrm>
              <a:off x="7127359" y="3700192"/>
              <a:ext cx="793139" cy="14855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6" name="Straight Connector 705">
              <a:extLst>
                <a:ext uri="{FF2B5EF4-FFF2-40B4-BE49-F238E27FC236}">
                  <a16:creationId xmlns:a16="http://schemas.microsoft.com/office/drawing/2014/main" id="{685AD08C-0D6E-4699-A650-2C82EDEEDD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0582" y="2616200"/>
              <a:ext cx="806370" cy="15497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7" name="Straight Connector 706">
              <a:extLst>
                <a:ext uri="{FF2B5EF4-FFF2-40B4-BE49-F238E27FC236}">
                  <a16:creationId xmlns:a16="http://schemas.microsoft.com/office/drawing/2014/main" id="{02349B8C-8BD1-487F-BE86-96BDDFC974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1218" y="3526206"/>
              <a:ext cx="805734" cy="7726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8" name="Straight Connector 707">
              <a:extLst>
                <a:ext uri="{FF2B5EF4-FFF2-40B4-BE49-F238E27FC236}">
                  <a16:creationId xmlns:a16="http://schemas.microsoft.com/office/drawing/2014/main" id="{502F74EB-5444-420A-AA3A-ABBE1D43D4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0877" y="4453158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Straight Connector 708">
              <a:extLst>
                <a:ext uri="{FF2B5EF4-FFF2-40B4-BE49-F238E27FC236}">
                  <a16:creationId xmlns:a16="http://schemas.microsoft.com/office/drawing/2014/main" id="{0FE01772-0BBC-4E6B-9F32-B0A4BA295174}"/>
                </a:ext>
              </a:extLst>
            </p:cNvPr>
            <p:cNvCxnSpPr>
              <a:cxnSpLocks/>
            </p:cNvCxnSpPr>
            <p:nvPr/>
          </p:nvCxnSpPr>
          <p:spPr>
            <a:xfrm>
              <a:off x="7117948" y="4589170"/>
              <a:ext cx="809004" cy="7833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0" name="Straight Connector 709">
              <a:extLst>
                <a:ext uri="{FF2B5EF4-FFF2-40B4-BE49-F238E27FC236}">
                  <a16:creationId xmlns:a16="http://schemas.microsoft.com/office/drawing/2014/main" id="{853E1FCC-8155-483D-B175-A5BB6D698B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4574" y="2782162"/>
              <a:ext cx="802378" cy="22724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B382D508-1264-4244-9E58-631D26382E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7948" y="3676490"/>
              <a:ext cx="802550" cy="154145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Straight Connector 711">
              <a:extLst>
                <a:ext uri="{FF2B5EF4-FFF2-40B4-BE49-F238E27FC236}">
                  <a16:creationId xmlns:a16="http://schemas.microsoft.com/office/drawing/2014/main" id="{EDD48212-6D1C-4754-870D-12E952EC0A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1672" y="4589170"/>
              <a:ext cx="798826" cy="795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id="{EBA145CD-C054-4C5B-805A-182E518C4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1330" y="5509887"/>
              <a:ext cx="816164" cy="32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4" name="Group 713">
              <a:extLst>
                <a:ext uri="{FF2B5EF4-FFF2-40B4-BE49-F238E27FC236}">
                  <a16:creationId xmlns:a16="http://schemas.microsoft.com/office/drawing/2014/main" id="{79A2DFE0-D565-49D6-8B97-5E6C10597586}"/>
                </a:ext>
              </a:extLst>
            </p:cNvPr>
            <p:cNvGrpSpPr/>
            <p:nvPr/>
          </p:nvGrpSpPr>
          <p:grpSpPr>
            <a:xfrm>
              <a:off x="6541093" y="2299670"/>
              <a:ext cx="605334" cy="585534"/>
              <a:chOff x="4134425" y="5848195"/>
              <a:chExt cx="605334" cy="585534"/>
            </a:xfrm>
          </p:grpSpPr>
          <p:sp>
            <p:nvSpPr>
              <p:cNvPr id="715" name="XOR">
                <a:extLst>
                  <a:ext uri="{FF2B5EF4-FFF2-40B4-BE49-F238E27FC236}">
                    <a16:creationId xmlns:a16="http://schemas.microsoft.com/office/drawing/2014/main" id="{7DBA9EB1-3417-4109-A080-B2F01AD6AC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16" name="XOR">
                <a:extLst>
                  <a:ext uri="{FF2B5EF4-FFF2-40B4-BE49-F238E27FC236}">
                    <a16:creationId xmlns:a16="http://schemas.microsoft.com/office/drawing/2014/main" id="{A7BF4390-8990-4C7A-BC5C-486E23CE8F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717" name="Group 716">
              <a:extLst>
                <a:ext uri="{FF2B5EF4-FFF2-40B4-BE49-F238E27FC236}">
                  <a16:creationId xmlns:a16="http://schemas.microsoft.com/office/drawing/2014/main" id="{602A82BD-B068-4263-9E61-A5EAE9D851CE}"/>
                </a:ext>
              </a:extLst>
            </p:cNvPr>
            <p:cNvGrpSpPr/>
            <p:nvPr/>
          </p:nvGrpSpPr>
          <p:grpSpPr>
            <a:xfrm>
              <a:off x="6529067" y="3196314"/>
              <a:ext cx="605334" cy="585534"/>
              <a:chOff x="4134425" y="5848195"/>
              <a:chExt cx="605334" cy="585534"/>
            </a:xfrm>
          </p:grpSpPr>
          <p:sp>
            <p:nvSpPr>
              <p:cNvPr id="718" name="XOR">
                <a:extLst>
                  <a:ext uri="{FF2B5EF4-FFF2-40B4-BE49-F238E27FC236}">
                    <a16:creationId xmlns:a16="http://schemas.microsoft.com/office/drawing/2014/main" id="{1DA86BD6-A8AE-4EBF-88AC-E4C82A0BAE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19" name="XOR">
                <a:extLst>
                  <a:ext uri="{FF2B5EF4-FFF2-40B4-BE49-F238E27FC236}">
                    <a16:creationId xmlns:a16="http://schemas.microsoft.com/office/drawing/2014/main" id="{9572867E-DAD3-4F88-8936-B5B5A5B3DE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720" name="Group 719">
              <a:extLst>
                <a:ext uri="{FF2B5EF4-FFF2-40B4-BE49-F238E27FC236}">
                  <a16:creationId xmlns:a16="http://schemas.microsoft.com/office/drawing/2014/main" id="{C6028301-6B21-45C1-8359-24DDE92CCE07}"/>
                </a:ext>
              </a:extLst>
            </p:cNvPr>
            <p:cNvGrpSpPr/>
            <p:nvPr/>
          </p:nvGrpSpPr>
          <p:grpSpPr>
            <a:xfrm>
              <a:off x="6518201" y="4119716"/>
              <a:ext cx="605334" cy="585534"/>
              <a:chOff x="4134425" y="5848195"/>
              <a:chExt cx="605334" cy="585534"/>
            </a:xfrm>
          </p:grpSpPr>
          <p:sp>
            <p:nvSpPr>
              <p:cNvPr id="721" name="XOR">
                <a:extLst>
                  <a:ext uri="{FF2B5EF4-FFF2-40B4-BE49-F238E27FC236}">
                    <a16:creationId xmlns:a16="http://schemas.microsoft.com/office/drawing/2014/main" id="{68A5C0C6-69ED-4FFA-AF23-F06632A51E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22" name="XOR">
                <a:extLst>
                  <a:ext uri="{FF2B5EF4-FFF2-40B4-BE49-F238E27FC236}">
                    <a16:creationId xmlns:a16="http://schemas.microsoft.com/office/drawing/2014/main" id="{41F48116-EA3C-4BE0-9B02-DAD49A623C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723" name="Group 722">
              <a:extLst>
                <a:ext uri="{FF2B5EF4-FFF2-40B4-BE49-F238E27FC236}">
                  <a16:creationId xmlns:a16="http://schemas.microsoft.com/office/drawing/2014/main" id="{2DE725CF-5BE6-4092-B5B2-7CE6883B421B}"/>
                </a:ext>
              </a:extLst>
            </p:cNvPr>
            <p:cNvGrpSpPr/>
            <p:nvPr/>
          </p:nvGrpSpPr>
          <p:grpSpPr>
            <a:xfrm>
              <a:off x="6519488" y="5022975"/>
              <a:ext cx="605334" cy="585534"/>
              <a:chOff x="4134425" y="5848195"/>
              <a:chExt cx="605334" cy="585534"/>
            </a:xfrm>
          </p:grpSpPr>
          <p:sp>
            <p:nvSpPr>
              <p:cNvPr id="724" name="XOR">
                <a:extLst>
                  <a:ext uri="{FF2B5EF4-FFF2-40B4-BE49-F238E27FC236}">
                    <a16:creationId xmlns:a16="http://schemas.microsoft.com/office/drawing/2014/main" id="{283D9F73-1986-448C-9A7A-206A6EF748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25" name="XOR">
                <a:extLst>
                  <a:ext uri="{FF2B5EF4-FFF2-40B4-BE49-F238E27FC236}">
                    <a16:creationId xmlns:a16="http://schemas.microsoft.com/office/drawing/2014/main" id="{B2082222-8DDA-4422-8280-7D1E6D19FDE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726" name="Group 725">
              <a:extLst>
                <a:ext uri="{FF2B5EF4-FFF2-40B4-BE49-F238E27FC236}">
                  <a16:creationId xmlns:a16="http://schemas.microsoft.com/office/drawing/2014/main" id="{AA8CA2DD-9E2F-4562-BDED-D339F1E487A4}"/>
                </a:ext>
              </a:extLst>
            </p:cNvPr>
            <p:cNvGrpSpPr/>
            <p:nvPr/>
          </p:nvGrpSpPr>
          <p:grpSpPr>
            <a:xfrm>
              <a:off x="7898860" y="3717875"/>
              <a:ext cx="605334" cy="585534"/>
              <a:chOff x="4134425" y="5848195"/>
              <a:chExt cx="605334" cy="585534"/>
            </a:xfrm>
          </p:grpSpPr>
          <p:sp>
            <p:nvSpPr>
              <p:cNvPr id="727" name="XOR">
                <a:extLst>
                  <a:ext uri="{FF2B5EF4-FFF2-40B4-BE49-F238E27FC236}">
                    <a16:creationId xmlns:a16="http://schemas.microsoft.com/office/drawing/2014/main" id="{1D4D4544-2AD7-4596-90E1-32418E6142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K</a:t>
                </a:r>
              </a:p>
            </p:txBody>
          </p:sp>
          <p:sp>
            <p:nvSpPr>
              <p:cNvPr id="728" name="XOR">
                <a:extLst>
                  <a:ext uri="{FF2B5EF4-FFF2-40B4-BE49-F238E27FC236}">
                    <a16:creationId xmlns:a16="http://schemas.microsoft.com/office/drawing/2014/main" id="{CDF0F7BD-FC64-4B08-90D0-6AB29CD00D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4</a:t>
                </a:r>
              </a:p>
            </p:txBody>
          </p:sp>
        </p:grpSp>
        <p:sp>
          <p:nvSpPr>
            <p:cNvPr id="729" name="Rectangle 728">
              <a:extLst>
                <a:ext uri="{FF2B5EF4-FFF2-40B4-BE49-F238E27FC236}">
                  <a16:creationId xmlns:a16="http://schemas.microsoft.com/office/drawing/2014/main" id="{9E982770-9428-4597-8022-61CC5E24A0E8}"/>
                </a:ext>
              </a:extLst>
            </p:cNvPr>
            <p:cNvSpPr/>
            <p:nvPr/>
          </p:nvSpPr>
          <p:spPr>
            <a:xfrm rot="16200000">
              <a:off x="8588137" y="2272844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0" name="Rectangle 729">
              <a:extLst>
                <a:ext uri="{FF2B5EF4-FFF2-40B4-BE49-F238E27FC236}">
                  <a16:creationId xmlns:a16="http://schemas.microsoft.com/office/drawing/2014/main" id="{69232D02-D13C-4353-AA94-C109EFF4313B}"/>
                </a:ext>
              </a:extLst>
            </p:cNvPr>
            <p:cNvSpPr/>
            <p:nvPr/>
          </p:nvSpPr>
          <p:spPr>
            <a:xfrm rot="16200000">
              <a:off x="8588137" y="3186402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1" name="Rectangle 730">
              <a:extLst>
                <a:ext uri="{FF2B5EF4-FFF2-40B4-BE49-F238E27FC236}">
                  <a16:creationId xmlns:a16="http://schemas.microsoft.com/office/drawing/2014/main" id="{10CC6763-6867-4830-A85F-F3E658E151BA}"/>
                </a:ext>
              </a:extLst>
            </p:cNvPr>
            <p:cNvSpPr/>
            <p:nvPr/>
          </p:nvSpPr>
          <p:spPr>
            <a:xfrm rot="16200000">
              <a:off x="8588137" y="4099959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32" name="Rectangle 731">
              <a:extLst>
                <a:ext uri="{FF2B5EF4-FFF2-40B4-BE49-F238E27FC236}">
                  <a16:creationId xmlns:a16="http://schemas.microsoft.com/office/drawing/2014/main" id="{6BDCE736-E1CA-49FE-B606-38A88230EF72}"/>
                </a:ext>
              </a:extLst>
            </p:cNvPr>
            <p:cNvSpPr/>
            <p:nvPr/>
          </p:nvSpPr>
          <p:spPr>
            <a:xfrm rot="16200000">
              <a:off x="8588137" y="5013516"/>
              <a:ext cx="782391" cy="5570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733" name="Straight Connector 732">
              <a:extLst>
                <a:ext uri="{FF2B5EF4-FFF2-40B4-BE49-F238E27FC236}">
                  <a16:creationId xmlns:a16="http://schemas.microsoft.com/office/drawing/2014/main" id="{A1E5B998-6787-4841-8F88-C8F4C00A12DA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8" y="2468148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4" name="Straight Connector 733">
              <a:extLst>
                <a:ext uri="{FF2B5EF4-FFF2-40B4-BE49-F238E27FC236}">
                  <a16:creationId xmlns:a16="http://schemas.microsoft.com/office/drawing/2014/main" id="{FDC30312-61A1-4E3E-99D6-B71450BDCF9A}"/>
                </a:ext>
              </a:extLst>
            </p:cNvPr>
            <p:cNvCxnSpPr>
              <a:cxnSpLocks/>
            </p:cNvCxnSpPr>
            <p:nvPr/>
          </p:nvCxnSpPr>
          <p:spPr>
            <a:xfrm>
              <a:off x="8469910" y="231688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>
              <a:extLst>
                <a:ext uri="{FF2B5EF4-FFF2-40B4-BE49-F238E27FC236}">
                  <a16:creationId xmlns:a16="http://schemas.microsoft.com/office/drawing/2014/main" id="{CD3146FD-107E-400A-9BE7-5BB5D4220C98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8" y="263269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>
              <a:extLst>
                <a:ext uri="{FF2B5EF4-FFF2-40B4-BE49-F238E27FC236}">
                  <a16:creationId xmlns:a16="http://schemas.microsoft.com/office/drawing/2014/main" id="{1A2649F4-CBA4-4A56-B2AF-1AF2000E6F6F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6" y="277409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>
              <a:extLst>
                <a:ext uri="{FF2B5EF4-FFF2-40B4-BE49-F238E27FC236}">
                  <a16:creationId xmlns:a16="http://schemas.microsoft.com/office/drawing/2014/main" id="{5A55AFBC-F48E-4E62-9FFC-9C378347CA5C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6" y="338369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F3C197C8-6A42-4E77-8F63-52F87B6A7AD0}"/>
                </a:ext>
              </a:extLst>
            </p:cNvPr>
            <p:cNvCxnSpPr>
              <a:cxnSpLocks/>
            </p:cNvCxnSpPr>
            <p:nvPr/>
          </p:nvCxnSpPr>
          <p:spPr>
            <a:xfrm>
              <a:off x="8469908" y="323242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543278B6-15AD-4DB3-A87C-9DB75CC60967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6" y="354824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A2D62729-1E64-4051-8F81-74900D4369DB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4" y="368964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6C12DDD3-986E-4834-9B2D-6CF7157C15A2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6" y="4293511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2" name="Straight Connector 741">
              <a:extLst>
                <a:ext uri="{FF2B5EF4-FFF2-40B4-BE49-F238E27FC236}">
                  <a16:creationId xmlns:a16="http://schemas.microsoft.com/office/drawing/2014/main" id="{555382A7-62CC-467F-BAA5-11757A8986BA}"/>
                </a:ext>
              </a:extLst>
            </p:cNvPr>
            <p:cNvCxnSpPr>
              <a:cxnSpLocks/>
            </p:cNvCxnSpPr>
            <p:nvPr/>
          </p:nvCxnSpPr>
          <p:spPr>
            <a:xfrm>
              <a:off x="8469908" y="4142243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AED98B92-6A9F-4FAA-884C-D0869CD1074A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6" y="445805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07908EE4-0AB3-405E-97FC-8CDE19F359E4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4" y="4599457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6E5ADCF7-167A-44FE-A6CA-6EFAE9FA70A6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6" y="5211304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6" name="Straight Connector 745">
              <a:extLst>
                <a:ext uri="{FF2B5EF4-FFF2-40B4-BE49-F238E27FC236}">
                  <a16:creationId xmlns:a16="http://schemas.microsoft.com/office/drawing/2014/main" id="{157B0A8B-E413-4684-B43F-1BE5FCDA8AC5}"/>
                </a:ext>
              </a:extLst>
            </p:cNvPr>
            <p:cNvCxnSpPr>
              <a:cxnSpLocks/>
            </p:cNvCxnSpPr>
            <p:nvPr/>
          </p:nvCxnSpPr>
          <p:spPr>
            <a:xfrm>
              <a:off x="8469908" y="5060036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664FD5DC-0A55-42CA-816D-7E31A16D900D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6" y="537585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A360300F-F19E-41CF-AE75-839446A1E8B4}"/>
                </a:ext>
              </a:extLst>
            </p:cNvPr>
            <p:cNvCxnSpPr>
              <a:cxnSpLocks/>
            </p:cNvCxnSpPr>
            <p:nvPr/>
          </p:nvCxnSpPr>
          <p:spPr>
            <a:xfrm>
              <a:off x="8469484" y="5517250"/>
              <a:ext cx="23131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54A0129A-2B7F-4F27-B01B-F30B998D8DDB}"/>
                </a:ext>
              </a:extLst>
            </p:cNvPr>
            <p:cNvGrpSpPr/>
            <p:nvPr/>
          </p:nvGrpSpPr>
          <p:grpSpPr>
            <a:xfrm>
              <a:off x="8676665" y="2299669"/>
              <a:ext cx="605334" cy="585534"/>
              <a:chOff x="4134425" y="5848195"/>
              <a:chExt cx="605334" cy="585534"/>
            </a:xfrm>
          </p:grpSpPr>
          <p:sp>
            <p:nvSpPr>
              <p:cNvPr id="750" name="XOR">
                <a:extLst>
                  <a:ext uri="{FF2B5EF4-FFF2-40B4-BE49-F238E27FC236}">
                    <a16:creationId xmlns:a16="http://schemas.microsoft.com/office/drawing/2014/main" id="{1434E502-24B4-42EA-8E5B-B4930D172B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51" name="XOR">
                <a:extLst>
                  <a:ext uri="{FF2B5EF4-FFF2-40B4-BE49-F238E27FC236}">
                    <a16:creationId xmlns:a16="http://schemas.microsoft.com/office/drawing/2014/main" id="{7F98629D-76B4-448A-B8E7-01B750B3D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752" name="Group 751">
              <a:extLst>
                <a:ext uri="{FF2B5EF4-FFF2-40B4-BE49-F238E27FC236}">
                  <a16:creationId xmlns:a16="http://schemas.microsoft.com/office/drawing/2014/main" id="{E0306F17-898F-4228-838C-9AACCAC6E1CB}"/>
                </a:ext>
              </a:extLst>
            </p:cNvPr>
            <p:cNvGrpSpPr/>
            <p:nvPr/>
          </p:nvGrpSpPr>
          <p:grpSpPr>
            <a:xfrm>
              <a:off x="8664639" y="3196313"/>
              <a:ext cx="605334" cy="585534"/>
              <a:chOff x="4134425" y="5848195"/>
              <a:chExt cx="605334" cy="585534"/>
            </a:xfrm>
          </p:grpSpPr>
          <p:sp>
            <p:nvSpPr>
              <p:cNvPr id="753" name="XOR">
                <a:extLst>
                  <a:ext uri="{FF2B5EF4-FFF2-40B4-BE49-F238E27FC236}">
                    <a16:creationId xmlns:a16="http://schemas.microsoft.com/office/drawing/2014/main" id="{F5C37DD5-B314-4CA4-88D7-1DBFD5BC76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54" name="XOR">
                <a:extLst>
                  <a:ext uri="{FF2B5EF4-FFF2-40B4-BE49-F238E27FC236}">
                    <a16:creationId xmlns:a16="http://schemas.microsoft.com/office/drawing/2014/main" id="{23759533-94ED-43EC-A06F-EFCD881BC58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755" name="Group 754">
              <a:extLst>
                <a:ext uri="{FF2B5EF4-FFF2-40B4-BE49-F238E27FC236}">
                  <a16:creationId xmlns:a16="http://schemas.microsoft.com/office/drawing/2014/main" id="{978477E3-617C-4723-9E05-33E0E6DFF7C8}"/>
                </a:ext>
              </a:extLst>
            </p:cNvPr>
            <p:cNvGrpSpPr/>
            <p:nvPr/>
          </p:nvGrpSpPr>
          <p:grpSpPr>
            <a:xfrm>
              <a:off x="8653773" y="4119715"/>
              <a:ext cx="605334" cy="585534"/>
              <a:chOff x="4134425" y="5848195"/>
              <a:chExt cx="605334" cy="585534"/>
            </a:xfrm>
          </p:grpSpPr>
          <p:sp>
            <p:nvSpPr>
              <p:cNvPr id="756" name="XOR">
                <a:extLst>
                  <a:ext uri="{FF2B5EF4-FFF2-40B4-BE49-F238E27FC236}">
                    <a16:creationId xmlns:a16="http://schemas.microsoft.com/office/drawing/2014/main" id="{97F48AF1-3FDD-43D9-AD97-F6553334568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57" name="XOR">
                <a:extLst>
                  <a:ext uri="{FF2B5EF4-FFF2-40B4-BE49-F238E27FC236}">
                    <a16:creationId xmlns:a16="http://schemas.microsoft.com/office/drawing/2014/main" id="{7CF8DEA2-7CC6-491F-8684-8FD208EA84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3</a:t>
                </a:r>
              </a:p>
            </p:txBody>
          </p:sp>
        </p:grpSp>
        <p:grpSp>
          <p:nvGrpSpPr>
            <p:cNvPr id="758" name="Group 757">
              <a:extLst>
                <a:ext uri="{FF2B5EF4-FFF2-40B4-BE49-F238E27FC236}">
                  <a16:creationId xmlns:a16="http://schemas.microsoft.com/office/drawing/2014/main" id="{391FD121-526C-4607-939D-227BE44259B7}"/>
                </a:ext>
              </a:extLst>
            </p:cNvPr>
            <p:cNvGrpSpPr/>
            <p:nvPr/>
          </p:nvGrpSpPr>
          <p:grpSpPr>
            <a:xfrm>
              <a:off x="8655060" y="5022974"/>
              <a:ext cx="605334" cy="585534"/>
              <a:chOff x="4134425" y="5848195"/>
              <a:chExt cx="605334" cy="585534"/>
            </a:xfrm>
          </p:grpSpPr>
          <p:sp>
            <p:nvSpPr>
              <p:cNvPr id="759" name="XOR">
                <a:extLst>
                  <a:ext uri="{FF2B5EF4-FFF2-40B4-BE49-F238E27FC236}">
                    <a16:creationId xmlns:a16="http://schemas.microsoft.com/office/drawing/2014/main" id="{4A090E4F-0984-4397-822E-5DD105F5818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S</a:t>
                </a:r>
              </a:p>
            </p:txBody>
          </p:sp>
          <p:sp>
            <p:nvSpPr>
              <p:cNvPr id="760" name="XOR">
                <a:extLst>
                  <a:ext uri="{FF2B5EF4-FFF2-40B4-BE49-F238E27FC236}">
                    <a16:creationId xmlns:a16="http://schemas.microsoft.com/office/drawing/2014/main" id="{E4F79BE4-1224-450B-AE85-22DB5650A8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bg2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4</a:t>
                </a:r>
              </a:p>
            </p:txBody>
          </p:sp>
        </p:grpSp>
        <p:grpSp>
          <p:nvGrpSpPr>
            <p:cNvPr id="761" name="Group 760">
              <a:extLst>
                <a:ext uri="{FF2B5EF4-FFF2-40B4-BE49-F238E27FC236}">
                  <a16:creationId xmlns:a16="http://schemas.microsoft.com/office/drawing/2014/main" id="{E82393C6-984B-4D94-95C9-CC985096BE39}"/>
                </a:ext>
              </a:extLst>
            </p:cNvPr>
            <p:cNvGrpSpPr/>
            <p:nvPr/>
          </p:nvGrpSpPr>
          <p:grpSpPr>
            <a:xfrm>
              <a:off x="10031749" y="3699934"/>
              <a:ext cx="605334" cy="585534"/>
              <a:chOff x="4134425" y="5848195"/>
              <a:chExt cx="605334" cy="585534"/>
            </a:xfrm>
          </p:grpSpPr>
          <p:sp>
            <p:nvSpPr>
              <p:cNvPr id="762" name="XOR">
                <a:extLst>
                  <a:ext uri="{FF2B5EF4-FFF2-40B4-BE49-F238E27FC236}">
                    <a16:creationId xmlns:a16="http://schemas.microsoft.com/office/drawing/2014/main" id="{E280D567-B809-47A7-851E-E7D68BC520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34425" y="5848195"/>
                <a:ext cx="448086" cy="4975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32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K</a:t>
                </a:r>
              </a:p>
            </p:txBody>
          </p:sp>
          <p:sp>
            <p:nvSpPr>
              <p:cNvPr id="763" name="XOR">
                <a:extLst>
                  <a:ext uri="{FF2B5EF4-FFF2-40B4-BE49-F238E27FC236}">
                    <a16:creationId xmlns:a16="http://schemas.microsoft.com/office/drawing/2014/main" id="{BA7C1302-C7CA-49E5-B4E0-A2206A2C8E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25263" y="6011737"/>
                <a:ext cx="314496" cy="421992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fr-FR" sz="2400" b="1" dirty="0">
                    <a:solidFill>
                      <a:schemeClr val="accent4">
                        <a:lumMod val="75000"/>
                      </a:schemeClr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5</a:t>
                </a:r>
              </a:p>
            </p:txBody>
          </p:sp>
        </p:grp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5C6C2865-510B-4E85-9707-9085968DE6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15341" y="2463215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B233CA4B-95C9-4B1A-B409-45C7281C49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15341" y="2629901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17AEE358-1205-4228-B3F5-FF127DCA07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15341" y="2771429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D62122B8-0FB7-42F2-955F-4989D749D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4169" y="3230419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E553BEFB-4DD6-41C5-B0E4-96DCD9D9AE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1081" y="3379834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466D763F-5398-413F-8472-813E4568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5392" y="3543844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2477454D-5C5E-4159-97E9-BADBECB26E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3925" y="3685083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7815B222-2378-49E8-8266-EED7C61AB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5392" y="4134489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4" name="Straight Connector 783">
              <a:extLst>
                <a:ext uri="{FF2B5EF4-FFF2-40B4-BE49-F238E27FC236}">
                  <a16:creationId xmlns:a16="http://schemas.microsoft.com/office/drawing/2014/main" id="{F0D8BB6C-15AD-42E4-914A-933D2D0465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1604" y="4291778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5" name="Straight Connector 784">
              <a:extLst>
                <a:ext uri="{FF2B5EF4-FFF2-40B4-BE49-F238E27FC236}">
                  <a16:creationId xmlns:a16="http://schemas.microsoft.com/office/drawing/2014/main" id="{0D02E176-0464-40EF-B936-065CC2CB48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1081" y="4455226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5628F8D6-D64A-4839-811F-DBC85307E1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9414" y="4599111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7" name="Straight Connector 786">
              <a:extLst>
                <a:ext uri="{FF2B5EF4-FFF2-40B4-BE49-F238E27FC236}">
                  <a16:creationId xmlns:a16="http://schemas.microsoft.com/office/drawing/2014/main" id="{7C19A672-3B9E-4A87-B464-AF78441B7C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9414" y="5055938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19A3E75B-AC0B-412F-AD35-4B017EF96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9414" y="5206823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496EC563-5C31-4136-AC07-AD1888441C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31494" y="5370517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39EA7CDC-90D8-44AD-80E3-C251A0C88C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27083" y="5514814"/>
              <a:ext cx="320040" cy="110"/>
            </a:xfrm>
            <a:prstGeom prst="line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765" name="Rectangle 764">
            <a:extLst>
              <a:ext uri="{FF2B5EF4-FFF2-40B4-BE49-F238E27FC236}">
                <a16:creationId xmlns:a16="http://schemas.microsoft.com/office/drawing/2014/main" id="{9A26569A-E31D-41A0-AF30-DE340ABA6B84}"/>
              </a:ext>
            </a:extLst>
          </p:cNvPr>
          <p:cNvSpPr/>
          <p:nvPr/>
        </p:nvSpPr>
        <p:spPr>
          <a:xfrm>
            <a:off x="1395664" y="1996263"/>
            <a:ext cx="2146178" cy="38254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2" name="Chiffrement">
            <a:extLst>
              <a:ext uri="{FF2B5EF4-FFF2-40B4-BE49-F238E27FC236}">
                <a16:creationId xmlns:a16="http://schemas.microsoft.com/office/drawing/2014/main" id="{DCB97B1A-051D-497B-BABA-B5D6A35CF1E9}"/>
              </a:ext>
            </a:extLst>
          </p:cNvPr>
          <p:cNvSpPr txBox="1">
            <a:spLocks/>
          </p:cNvSpPr>
          <p:nvPr/>
        </p:nvSpPr>
        <p:spPr>
          <a:xfrm>
            <a:off x="3875113" y="5938994"/>
            <a:ext cx="1577608" cy="45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Round 2</a:t>
            </a:r>
          </a:p>
        </p:txBody>
      </p:sp>
      <p:sp>
        <p:nvSpPr>
          <p:cNvPr id="793" name="Chiffrement">
            <a:extLst>
              <a:ext uri="{FF2B5EF4-FFF2-40B4-BE49-F238E27FC236}">
                <a16:creationId xmlns:a16="http://schemas.microsoft.com/office/drawing/2014/main" id="{0FEF6905-63F8-4335-A84E-E1096A34F222}"/>
              </a:ext>
            </a:extLst>
          </p:cNvPr>
          <p:cNvSpPr txBox="1">
            <a:spLocks/>
          </p:cNvSpPr>
          <p:nvPr/>
        </p:nvSpPr>
        <p:spPr>
          <a:xfrm>
            <a:off x="6010924" y="5938315"/>
            <a:ext cx="1577608" cy="45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Round 3</a:t>
            </a:r>
          </a:p>
        </p:txBody>
      </p:sp>
      <p:sp>
        <p:nvSpPr>
          <p:cNvPr id="794" name="Chiffrement">
            <a:extLst>
              <a:ext uri="{FF2B5EF4-FFF2-40B4-BE49-F238E27FC236}">
                <a16:creationId xmlns:a16="http://schemas.microsoft.com/office/drawing/2014/main" id="{364A64C0-1D00-432F-950B-AF6ED2932A30}"/>
              </a:ext>
            </a:extLst>
          </p:cNvPr>
          <p:cNvSpPr txBox="1">
            <a:spLocks/>
          </p:cNvSpPr>
          <p:nvPr/>
        </p:nvSpPr>
        <p:spPr>
          <a:xfrm>
            <a:off x="7926952" y="5944062"/>
            <a:ext cx="2008079" cy="45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Final Round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599FE91D-4826-4855-8E8D-A87C57ED6371}"/>
              </a:ext>
            </a:extLst>
          </p:cNvPr>
          <p:cNvSpPr/>
          <p:nvPr/>
        </p:nvSpPr>
        <p:spPr>
          <a:xfrm>
            <a:off x="7972705" y="273404"/>
            <a:ext cx="2963662" cy="689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latin typeface="Helvetica 55 Roman" panose="020B0500000000000000" pitchFamily="34" charset="0"/>
              </a:rPr>
              <a:t>Key Schedule</a:t>
            </a:r>
          </a:p>
        </p:txBody>
      </p: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D602A8F5-69EF-4CFB-B1EF-4D5EC061C5AD}"/>
              </a:ext>
            </a:extLst>
          </p:cNvPr>
          <p:cNvCxnSpPr>
            <a:cxnSpLocks/>
            <a:stCxn id="456" idx="6"/>
          </p:cNvCxnSpPr>
          <p:nvPr/>
        </p:nvCxnSpPr>
        <p:spPr>
          <a:xfrm flipH="1" flipV="1">
            <a:off x="1736478" y="1449638"/>
            <a:ext cx="7677317" cy="1647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8BAA78AC-1095-42FA-92E9-6D80E491B344}"/>
              </a:ext>
            </a:extLst>
          </p:cNvPr>
          <p:cNvGrpSpPr/>
          <p:nvPr/>
        </p:nvGrpSpPr>
        <p:grpSpPr>
          <a:xfrm>
            <a:off x="9413795" y="963133"/>
            <a:ext cx="90604" cy="533454"/>
            <a:chOff x="9413795" y="963133"/>
            <a:chExt cx="90604" cy="533454"/>
          </a:xfrm>
        </p:grpSpPr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74ECFC5C-71FC-4CCD-AD9E-71C7D5F8F117}"/>
                </a:ext>
              </a:extLst>
            </p:cNvPr>
            <p:cNvCxnSpPr>
              <a:cxnSpLocks/>
              <a:stCxn id="267" idx="2"/>
              <a:endCxn id="456" idx="0"/>
            </p:cNvCxnSpPr>
            <p:nvPr/>
          </p:nvCxnSpPr>
          <p:spPr>
            <a:xfrm>
              <a:off x="9454536" y="963133"/>
              <a:ext cx="4561" cy="442850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6" name="Flowchart: Connector 455">
              <a:extLst>
                <a:ext uri="{FF2B5EF4-FFF2-40B4-BE49-F238E27FC236}">
                  <a16:creationId xmlns:a16="http://schemas.microsoft.com/office/drawing/2014/main" id="{DFFD7629-7F14-44E3-99CF-F91015E68DAA}"/>
                </a:ext>
              </a:extLst>
            </p:cNvPr>
            <p:cNvSpPr/>
            <p:nvPr/>
          </p:nvSpPr>
          <p:spPr>
            <a:xfrm flipH="1">
              <a:off x="9413795" y="1405983"/>
              <a:ext cx="90604" cy="90604"/>
            </a:xfrm>
            <a:prstGeom prst="flowChartConnector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38" name="Straight Arrow Connector 337">
            <a:extLst>
              <a:ext uri="{FF2B5EF4-FFF2-40B4-BE49-F238E27FC236}">
                <a16:creationId xmlns:a16="http://schemas.microsoft.com/office/drawing/2014/main" id="{5471F672-BFF1-419A-9FD1-7D808BDF808B}"/>
              </a:ext>
            </a:extLst>
          </p:cNvPr>
          <p:cNvCxnSpPr>
            <a:cxnSpLocks/>
          </p:cNvCxnSpPr>
          <p:nvPr/>
        </p:nvCxnSpPr>
        <p:spPr>
          <a:xfrm>
            <a:off x="1762815" y="1449638"/>
            <a:ext cx="0" cy="698995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Arrow Connector 341">
            <a:extLst>
              <a:ext uri="{FF2B5EF4-FFF2-40B4-BE49-F238E27FC236}">
                <a16:creationId xmlns:a16="http://schemas.microsoft.com/office/drawing/2014/main" id="{8C5F0D46-3188-4717-AE04-E5CF359A2733}"/>
              </a:ext>
            </a:extLst>
          </p:cNvPr>
          <p:cNvCxnSpPr>
            <a:cxnSpLocks/>
            <a:endCxn id="83" idx="3"/>
          </p:cNvCxnSpPr>
          <p:nvPr/>
        </p:nvCxnSpPr>
        <p:spPr>
          <a:xfrm>
            <a:off x="3910270" y="1449638"/>
            <a:ext cx="0" cy="70287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>
            <a:extLst>
              <a:ext uri="{FF2B5EF4-FFF2-40B4-BE49-F238E27FC236}">
                <a16:creationId xmlns:a16="http://schemas.microsoft.com/office/drawing/2014/main" id="{3660DC70-2917-43D1-BA71-78B5E3CC7694}"/>
              </a:ext>
            </a:extLst>
          </p:cNvPr>
          <p:cNvCxnSpPr>
            <a:cxnSpLocks/>
            <a:endCxn id="629" idx="3"/>
          </p:cNvCxnSpPr>
          <p:nvPr/>
        </p:nvCxnSpPr>
        <p:spPr>
          <a:xfrm flipH="1">
            <a:off x="6057725" y="1471193"/>
            <a:ext cx="1608" cy="67744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Arrow Connector 347">
            <a:extLst>
              <a:ext uri="{FF2B5EF4-FFF2-40B4-BE49-F238E27FC236}">
                <a16:creationId xmlns:a16="http://schemas.microsoft.com/office/drawing/2014/main" id="{249C8455-8474-4EF4-AB16-40DA94E15AE9}"/>
              </a:ext>
            </a:extLst>
          </p:cNvPr>
          <p:cNvCxnSpPr>
            <a:cxnSpLocks/>
            <a:endCxn id="681" idx="3"/>
          </p:cNvCxnSpPr>
          <p:nvPr/>
        </p:nvCxnSpPr>
        <p:spPr>
          <a:xfrm>
            <a:off x="8202847" y="1471193"/>
            <a:ext cx="0" cy="68898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3FA733E3-6763-4DD2-98BF-8D72184FE397}"/>
              </a:ext>
            </a:extLst>
          </p:cNvPr>
          <p:cNvCxnSpPr>
            <a:cxnSpLocks/>
            <a:endCxn id="456" idx="2"/>
          </p:cNvCxnSpPr>
          <p:nvPr/>
        </p:nvCxnSpPr>
        <p:spPr>
          <a:xfrm flipH="1">
            <a:off x="9504399" y="1451285"/>
            <a:ext cx="851821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>
            <a:extLst>
              <a:ext uri="{FF2B5EF4-FFF2-40B4-BE49-F238E27FC236}">
                <a16:creationId xmlns:a16="http://schemas.microsoft.com/office/drawing/2014/main" id="{26695E85-2421-45B4-BD37-6055EC9C57EB}"/>
              </a:ext>
            </a:extLst>
          </p:cNvPr>
          <p:cNvCxnSpPr>
            <a:cxnSpLocks/>
            <a:endCxn id="460" idx="3"/>
          </p:cNvCxnSpPr>
          <p:nvPr/>
        </p:nvCxnSpPr>
        <p:spPr>
          <a:xfrm>
            <a:off x="10337243" y="1449638"/>
            <a:ext cx="0" cy="71053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TextBox 268">
            <a:extLst>
              <a:ext uri="{FF2B5EF4-FFF2-40B4-BE49-F238E27FC236}">
                <a16:creationId xmlns:a16="http://schemas.microsoft.com/office/drawing/2014/main" id="{629646E1-5C70-4534-A8AF-00189D24041F}"/>
              </a:ext>
            </a:extLst>
          </p:cNvPr>
          <p:cNvSpPr txBox="1"/>
          <p:nvPr/>
        </p:nvSpPr>
        <p:spPr>
          <a:xfrm>
            <a:off x="601463" y="869050"/>
            <a:ext cx="783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Helvetica 55 Roman" panose="020B0500000000000000" pitchFamily="34" charset="0"/>
                <a:cs typeface="Helvetica" panose="020B0604020202020204" pitchFamily="34" charset="0"/>
              </a:rPr>
              <a:t>Cryptography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: Theory and Practice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Stinson</a:t>
            </a:r>
            <a:r>
              <a:rPr kumimoji="0" lang="fr-FR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, </a:t>
            </a:r>
            <a:r>
              <a:rPr lang="fr-FR" i="1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CRC </a:t>
            </a:r>
            <a:r>
              <a:rPr lang="fr-FR" i="1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Press</a:t>
            </a:r>
            <a:r>
              <a:rPr lang="fr-FR" i="1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, 1995</a:t>
            </a:r>
            <a:endParaRPr kumimoji="0" lang="fr-FR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946B1D-2823-47D3-AC0F-1384DAE0B74E}"/>
              </a:ext>
            </a:extLst>
          </p:cNvPr>
          <p:cNvSpPr/>
          <p:nvPr/>
        </p:nvSpPr>
        <p:spPr>
          <a:xfrm>
            <a:off x="5805591" y="324433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93FB086C-C639-4862-9D40-0961F46C91F6}"/>
              </a:ext>
            </a:extLst>
          </p:cNvPr>
          <p:cNvSpPr/>
          <p:nvPr/>
        </p:nvSpPr>
        <p:spPr>
          <a:xfrm>
            <a:off x="3661175" y="3215736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25D3E8FF-D3C0-4CB9-952E-874F383B387D}"/>
              </a:ext>
            </a:extLst>
          </p:cNvPr>
          <p:cNvSpPr/>
          <p:nvPr/>
        </p:nvSpPr>
        <p:spPr>
          <a:xfrm>
            <a:off x="1506390" y="3220888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C78B5F30-FB38-4BC6-9B16-5BE7AAB124A1}"/>
              </a:ext>
            </a:extLst>
          </p:cNvPr>
          <p:cNvSpPr/>
          <p:nvPr/>
        </p:nvSpPr>
        <p:spPr>
          <a:xfrm>
            <a:off x="7922401" y="3235517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B5ECD6EB-40B0-4285-AE27-CA8093288138}"/>
              </a:ext>
            </a:extLst>
          </p:cNvPr>
          <p:cNvSpPr/>
          <p:nvPr/>
        </p:nvSpPr>
        <p:spPr>
          <a:xfrm>
            <a:off x="10072660" y="3278201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⊕</a:t>
            </a:r>
            <a:endParaRPr lang="fr-FR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0.17461 0.0009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61 0.00092 L 0.34935 0.0006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35 0.00069 L 0.52591 0.00069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2207 -0.00139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2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65" grpId="0" animBg="1"/>
      <p:bldP spid="765" grpId="1" animBg="1"/>
      <p:bldP spid="765" grpId="2" animBg="1"/>
      <p:bldP spid="765" grpId="3" animBg="1"/>
      <p:bldP spid="765" grpId="4" animBg="1"/>
      <p:bldP spid="267" grpId="0" animBg="1"/>
      <p:bldP spid="269" grpId="0"/>
      <p:bldP spid="269" grpId="1"/>
      <p:bldP spid="2" grpId="0"/>
      <p:bldP spid="271" grpId="0"/>
      <p:bldP spid="272" grpId="0"/>
      <p:bldP spid="273" grpId="0"/>
      <p:bldP spid="2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perations elementaires">
            <a:extLst>
              <a:ext uri="{FF2B5EF4-FFF2-40B4-BE49-F238E27FC236}">
                <a16:creationId xmlns:a16="http://schemas.microsoft.com/office/drawing/2014/main" id="{82E12099-3E38-4BE1-84FC-BC1358225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284" y="794200"/>
            <a:ext cx="10800431" cy="610509"/>
          </a:xfrm>
        </p:spPr>
        <p:txBody>
          <a:bodyPr>
            <a:noAutofit/>
          </a:bodyPr>
          <a:lstStyle/>
          <a:p>
            <a:pPr algn="l"/>
            <a:r>
              <a:rPr lang="fr-FR" sz="3200" i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Elementary Operations</a:t>
            </a:r>
          </a:p>
        </p:txBody>
      </p:sp>
      <p:sp>
        <p:nvSpPr>
          <p:cNvPr id="33" name="permutation de bits">
            <a:extLst>
              <a:ext uri="{FF2B5EF4-FFF2-40B4-BE49-F238E27FC236}">
                <a16:creationId xmlns:a16="http://schemas.microsoft.com/office/drawing/2014/main" id="{71711C50-FAB3-472B-98CF-844C7DE1E543}"/>
              </a:ext>
            </a:extLst>
          </p:cNvPr>
          <p:cNvSpPr txBox="1">
            <a:spLocks/>
          </p:cNvSpPr>
          <p:nvPr/>
        </p:nvSpPr>
        <p:spPr>
          <a:xfrm>
            <a:off x="634825" y="2482990"/>
            <a:ext cx="7161056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Bits Permutation</a:t>
            </a:r>
          </a:p>
        </p:txBody>
      </p:sp>
      <p:sp>
        <p:nvSpPr>
          <p:cNvPr id="34" name="XOR">
            <a:extLst>
              <a:ext uri="{FF2B5EF4-FFF2-40B4-BE49-F238E27FC236}">
                <a16:creationId xmlns:a16="http://schemas.microsoft.com/office/drawing/2014/main" id="{49ACC5F2-775E-41F4-A392-FD673154DDDE}"/>
              </a:ext>
            </a:extLst>
          </p:cNvPr>
          <p:cNvSpPr txBox="1">
            <a:spLocks/>
          </p:cNvSpPr>
          <p:nvPr/>
        </p:nvSpPr>
        <p:spPr>
          <a:xfrm>
            <a:off x="634825" y="3175448"/>
            <a:ext cx="7161056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XOR</a:t>
            </a:r>
          </a:p>
        </p:txBody>
      </p:sp>
      <p:sp>
        <p:nvSpPr>
          <p:cNvPr id="36" name="S-box">
            <a:extLst>
              <a:ext uri="{FF2B5EF4-FFF2-40B4-BE49-F238E27FC236}">
                <a16:creationId xmlns:a16="http://schemas.microsoft.com/office/drawing/2014/main" id="{5B3E905E-76DB-4B87-82E1-88C3F0F5731F}"/>
              </a:ext>
            </a:extLst>
          </p:cNvPr>
          <p:cNvSpPr txBox="1">
            <a:spLocks/>
          </p:cNvSpPr>
          <p:nvPr/>
        </p:nvSpPr>
        <p:spPr>
          <a:xfrm>
            <a:off x="634822" y="3867906"/>
            <a:ext cx="7161056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S-box</a:t>
            </a:r>
          </a:p>
        </p:txBody>
      </p:sp>
      <p:sp>
        <p:nvSpPr>
          <p:cNvPr id="42" name="slide number">
            <a:extLst>
              <a:ext uri="{FF2B5EF4-FFF2-40B4-BE49-F238E27FC236}">
                <a16:creationId xmlns:a16="http://schemas.microsoft.com/office/drawing/2014/main" id="{FC045A46-0345-43AF-994A-BF40DA0B409E}"/>
              </a:ext>
            </a:extLst>
          </p:cNvPr>
          <p:cNvSpPr txBox="1"/>
          <p:nvPr/>
        </p:nvSpPr>
        <p:spPr>
          <a:xfrm>
            <a:off x="2555852" y="267003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slide number">
            <a:extLst>
              <a:ext uri="{FF2B5EF4-FFF2-40B4-BE49-F238E27FC236}">
                <a16:creationId xmlns:a16="http://schemas.microsoft.com/office/drawing/2014/main" id="{03E80BD0-025D-40CF-9D9D-2F5D333AC5A9}"/>
              </a:ext>
            </a:extLst>
          </p:cNvPr>
          <p:cNvSpPr txBox="1"/>
          <p:nvPr/>
        </p:nvSpPr>
        <p:spPr>
          <a:xfrm>
            <a:off x="2552716" y="343721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slide number">
            <a:extLst>
              <a:ext uri="{FF2B5EF4-FFF2-40B4-BE49-F238E27FC236}">
                <a16:creationId xmlns:a16="http://schemas.microsoft.com/office/drawing/2014/main" id="{C52115BD-B78A-4AD4-8AC2-F3788CF7550E}"/>
              </a:ext>
            </a:extLst>
          </p:cNvPr>
          <p:cNvSpPr txBox="1"/>
          <p:nvPr/>
        </p:nvSpPr>
        <p:spPr>
          <a:xfrm>
            <a:off x="2561756" y="1929064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slide number">
            <a:extLst>
              <a:ext uri="{FF2B5EF4-FFF2-40B4-BE49-F238E27FC236}">
                <a16:creationId xmlns:a16="http://schemas.microsoft.com/office/drawing/2014/main" id="{EE5B1F6C-321C-461E-B61E-F6E1AE3FC6F0}"/>
              </a:ext>
            </a:extLst>
          </p:cNvPr>
          <p:cNvSpPr txBox="1"/>
          <p:nvPr/>
        </p:nvSpPr>
        <p:spPr>
          <a:xfrm>
            <a:off x="2552716" y="422554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slide number">
            <a:extLst>
              <a:ext uri="{FF2B5EF4-FFF2-40B4-BE49-F238E27FC236}">
                <a16:creationId xmlns:a16="http://schemas.microsoft.com/office/drawing/2014/main" id="{78F9478D-082F-4E57-999F-3EB6539F03E9}"/>
              </a:ext>
            </a:extLst>
          </p:cNvPr>
          <p:cNvSpPr txBox="1"/>
          <p:nvPr/>
        </p:nvSpPr>
        <p:spPr>
          <a:xfrm>
            <a:off x="8948460" y="267003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slide number">
            <a:extLst>
              <a:ext uri="{FF2B5EF4-FFF2-40B4-BE49-F238E27FC236}">
                <a16:creationId xmlns:a16="http://schemas.microsoft.com/office/drawing/2014/main" id="{73CF0EB6-9861-40C1-8EAC-15853A86814C}"/>
              </a:ext>
            </a:extLst>
          </p:cNvPr>
          <p:cNvSpPr txBox="1"/>
          <p:nvPr/>
        </p:nvSpPr>
        <p:spPr>
          <a:xfrm>
            <a:off x="8969590" y="343721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slide number">
            <a:extLst>
              <a:ext uri="{FF2B5EF4-FFF2-40B4-BE49-F238E27FC236}">
                <a16:creationId xmlns:a16="http://schemas.microsoft.com/office/drawing/2014/main" id="{8FD7339A-F52B-439E-80D9-607F2D750E1B}"/>
              </a:ext>
            </a:extLst>
          </p:cNvPr>
          <p:cNvSpPr txBox="1"/>
          <p:nvPr/>
        </p:nvSpPr>
        <p:spPr>
          <a:xfrm>
            <a:off x="8933594" y="1929063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prstClr val="black"/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slide number">
            <a:extLst>
              <a:ext uri="{FF2B5EF4-FFF2-40B4-BE49-F238E27FC236}">
                <a16:creationId xmlns:a16="http://schemas.microsoft.com/office/drawing/2014/main" id="{8400CF76-59CF-477D-A355-4E7F92CC8E52}"/>
              </a:ext>
            </a:extLst>
          </p:cNvPr>
          <p:cNvSpPr txBox="1"/>
          <p:nvPr/>
        </p:nvSpPr>
        <p:spPr>
          <a:xfrm>
            <a:off x="8969590" y="4215606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24E9F7E-3A94-4F08-B29D-54985D776E3E}"/>
              </a:ext>
            </a:extLst>
          </p:cNvPr>
          <p:cNvGrpSpPr/>
          <p:nvPr/>
        </p:nvGrpSpPr>
        <p:grpSpPr>
          <a:xfrm>
            <a:off x="3503904" y="2344560"/>
            <a:ext cx="5183085" cy="2313742"/>
            <a:chOff x="3503904" y="2344560"/>
            <a:chExt cx="5183085" cy="231374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82CFC59-F48F-4C3E-8D0F-69C2991B189F}"/>
                </a:ext>
              </a:extLst>
            </p:cNvPr>
            <p:cNvCxnSpPr>
              <a:cxnSpLocks/>
            </p:cNvCxnSpPr>
            <p:nvPr/>
          </p:nvCxnSpPr>
          <p:spPr>
            <a:xfrm>
              <a:off x="4874040" y="2344560"/>
              <a:ext cx="2450386" cy="1507634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2F31B9C-F866-4B98-8C69-28609AB6C7FC}"/>
                </a:ext>
              </a:extLst>
            </p:cNvPr>
            <p:cNvCxnSpPr>
              <a:cxnSpLocks/>
            </p:cNvCxnSpPr>
            <p:nvPr/>
          </p:nvCxnSpPr>
          <p:spPr>
            <a:xfrm>
              <a:off x="4874040" y="3846607"/>
              <a:ext cx="2441345" cy="807505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032E0F1-CC08-4356-9C18-51953CFFF9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7573" y="2344561"/>
              <a:ext cx="2456853" cy="2309551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66F2207-468E-46A1-86E8-57760FCD3203}"/>
                </a:ext>
              </a:extLst>
            </p:cNvPr>
            <p:cNvCxnSpPr>
              <a:cxnSpLocks/>
            </p:cNvCxnSpPr>
            <p:nvPr/>
          </p:nvCxnSpPr>
          <p:spPr>
            <a:xfrm>
              <a:off x="7315386" y="2344561"/>
              <a:ext cx="1371600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4463251-F72B-440A-8951-029358C40B88}"/>
                </a:ext>
              </a:extLst>
            </p:cNvPr>
            <p:cNvCxnSpPr>
              <a:cxnSpLocks/>
            </p:cNvCxnSpPr>
            <p:nvPr/>
          </p:nvCxnSpPr>
          <p:spPr>
            <a:xfrm>
              <a:off x="3503904" y="2344561"/>
              <a:ext cx="137013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49B14CF-72A8-4719-A1C0-FEDDC6AE6CCF}"/>
                </a:ext>
              </a:extLst>
            </p:cNvPr>
            <p:cNvCxnSpPr>
              <a:cxnSpLocks/>
            </p:cNvCxnSpPr>
            <p:nvPr/>
          </p:nvCxnSpPr>
          <p:spPr>
            <a:xfrm>
              <a:off x="3503904" y="3087677"/>
              <a:ext cx="5183085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4AA6954-B3F7-455C-A22D-1369E06EC5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3904" y="3849400"/>
              <a:ext cx="1371600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2DB19EC-66D7-495D-BEE0-7B866E8A2D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3904" y="4654112"/>
              <a:ext cx="1371600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287B44F-FB19-48B8-AA37-A1D0E594AF44}"/>
                </a:ext>
              </a:extLst>
            </p:cNvPr>
            <p:cNvCxnSpPr>
              <a:cxnSpLocks/>
            </p:cNvCxnSpPr>
            <p:nvPr/>
          </p:nvCxnSpPr>
          <p:spPr>
            <a:xfrm>
              <a:off x="7315386" y="3849400"/>
              <a:ext cx="1371600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CCB3B6E-5C58-4BC0-A850-B6E870C1DD28}"/>
                </a:ext>
              </a:extLst>
            </p:cNvPr>
            <p:cNvCxnSpPr>
              <a:cxnSpLocks/>
            </p:cNvCxnSpPr>
            <p:nvPr/>
          </p:nvCxnSpPr>
          <p:spPr>
            <a:xfrm>
              <a:off x="7315385" y="4654112"/>
              <a:ext cx="1371601" cy="419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E03833DB-A64F-4272-97A9-4FA5022FD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BBEFA14-270F-4947-8311-097F41D800CA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8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30" name="SPN">
            <a:extLst>
              <a:ext uri="{FF2B5EF4-FFF2-40B4-BE49-F238E27FC236}">
                <a16:creationId xmlns:a16="http://schemas.microsoft.com/office/drawing/2014/main" id="{3C03E863-86AB-4ADC-8258-5C5A14B7A0F6}"/>
              </a:ext>
            </a:extLst>
          </p:cNvPr>
          <p:cNvSpPr txBox="1">
            <a:spLocks/>
          </p:cNvSpPr>
          <p:nvPr/>
        </p:nvSpPr>
        <p:spPr>
          <a:xfrm>
            <a:off x="420916" y="211716"/>
            <a:ext cx="11262769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Substitution-Permutation Network </a:t>
            </a:r>
            <a:r>
              <a:rPr lang="fr-FR" sz="4400" b="1" dirty="0">
                <a:latin typeface="Helvetica 55 Roman" panose="020B0500000000000000" pitchFamily="34" charset="0"/>
                <a:cs typeface="Helvetica" panose="020B0604020202020204" pitchFamily="34" charset="0"/>
              </a:rPr>
              <a:t>(SPN)</a:t>
            </a:r>
          </a:p>
        </p:txBody>
      </p:sp>
      <p:sp>
        <p:nvSpPr>
          <p:cNvPr id="32" name="linéaire 1">
            <a:extLst>
              <a:ext uri="{FF2B5EF4-FFF2-40B4-BE49-F238E27FC236}">
                <a16:creationId xmlns:a16="http://schemas.microsoft.com/office/drawing/2014/main" id="{1A74808F-BEBF-46CE-819D-6392159A2207}"/>
              </a:ext>
            </a:extLst>
          </p:cNvPr>
          <p:cNvSpPr txBox="1">
            <a:spLocks/>
          </p:cNvSpPr>
          <p:nvPr/>
        </p:nvSpPr>
        <p:spPr>
          <a:xfrm>
            <a:off x="9340319" y="2478515"/>
            <a:ext cx="2215748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400" b="1" dirty="0" err="1">
                <a:solidFill>
                  <a:schemeClr val="bg1">
                    <a:lumMod val="50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Linear</a:t>
            </a:r>
            <a:endParaRPr lang="fr-FR" sz="4400" b="1" dirty="0">
              <a:solidFill>
                <a:schemeClr val="bg1">
                  <a:lumMod val="50000"/>
                </a:schemeClr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35" name="linéaire 2">
            <a:extLst>
              <a:ext uri="{FF2B5EF4-FFF2-40B4-BE49-F238E27FC236}">
                <a16:creationId xmlns:a16="http://schemas.microsoft.com/office/drawing/2014/main" id="{18EC739C-94CD-4CE4-A3C2-BC2CB35FA424}"/>
              </a:ext>
            </a:extLst>
          </p:cNvPr>
          <p:cNvSpPr txBox="1">
            <a:spLocks/>
          </p:cNvSpPr>
          <p:nvPr/>
        </p:nvSpPr>
        <p:spPr>
          <a:xfrm>
            <a:off x="9341427" y="3149685"/>
            <a:ext cx="2215748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400" b="1" dirty="0" err="1">
                <a:solidFill>
                  <a:schemeClr val="bg1">
                    <a:lumMod val="50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Linear</a:t>
            </a:r>
            <a:endParaRPr lang="fr-FR" sz="4800" b="1" dirty="0">
              <a:solidFill>
                <a:schemeClr val="bg1">
                  <a:lumMod val="50000"/>
                </a:schemeClr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37" name="non linéaire">
            <a:extLst>
              <a:ext uri="{FF2B5EF4-FFF2-40B4-BE49-F238E27FC236}">
                <a16:creationId xmlns:a16="http://schemas.microsoft.com/office/drawing/2014/main" id="{1555529C-5195-4A09-9199-5AF93175DB4F}"/>
              </a:ext>
            </a:extLst>
          </p:cNvPr>
          <p:cNvSpPr txBox="1">
            <a:spLocks/>
          </p:cNvSpPr>
          <p:nvPr/>
        </p:nvSpPr>
        <p:spPr>
          <a:xfrm>
            <a:off x="8136081" y="3872973"/>
            <a:ext cx="3421093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000" b="1" dirty="0">
                <a:solidFill>
                  <a:schemeClr val="bg1">
                    <a:lumMod val="50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Non </a:t>
            </a:r>
            <a:r>
              <a:rPr lang="fr-FR" sz="4000" b="1" dirty="0" err="1">
                <a:solidFill>
                  <a:schemeClr val="bg1">
                    <a:lumMod val="50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Linear</a:t>
            </a:r>
            <a:endParaRPr lang="fr-FR" sz="4000" b="1" dirty="0">
              <a:solidFill>
                <a:schemeClr val="bg1">
                  <a:lumMod val="50000"/>
                </a:schemeClr>
              </a:solidFill>
              <a:latin typeface="Helvetica 55 Roman" panose="020B0500000000000000" pitchFamily="34" charset="0"/>
              <a:cs typeface="Helvetica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239B8E-01E6-4934-B878-2E5956E437E1}"/>
              </a:ext>
            </a:extLst>
          </p:cNvPr>
          <p:cNvSpPr txBox="1"/>
          <p:nvPr/>
        </p:nvSpPr>
        <p:spPr>
          <a:xfrm>
            <a:off x="420916" y="1434022"/>
            <a:ext cx="3154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Operation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0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3.125E-6 -0.25 " pathEditMode="relative" rAng="0" ptsTypes="AA">
                                      <p:cBhvr>
                                        <p:cTn id="6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4.07407E-6 L -0.00091 0.53472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673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125E-6 -1.85185E-6 L -0.00182 0.53195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659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33" grpId="0"/>
      <p:bldP spid="33" grpId="1"/>
      <p:bldP spid="33" grpId="2"/>
      <p:bldP spid="33" grpId="3"/>
      <p:bldP spid="34" grpId="0"/>
      <p:bldP spid="34" grpId="1"/>
      <p:bldP spid="34" grpId="2"/>
      <p:bldP spid="36" grpId="0"/>
      <p:bldP spid="36" grpId="1"/>
      <p:bldP spid="36" grpId="2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30" grpId="0"/>
      <p:bldP spid="30" grpId="1"/>
      <p:bldP spid="32" grpId="0"/>
      <p:bldP spid="32" grpId="1"/>
      <p:bldP spid="35" grpId="0"/>
      <p:bldP spid="35" grpId="1"/>
      <p:bldP spid="37" grpId="0"/>
      <p:bldP spid="37" grpId="1"/>
      <p:bldP spid="38" grpId="0"/>
      <p:bldP spid="3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XOR">
            <a:extLst>
              <a:ext uri="{FF2B5EF4-FFF2-40B4-BE49-F238E27FC236}">
                <a16:creationId xmlns:a16="http://schemas.microsoft.com/office/drawing/2014/main" id="{49ACC5F2-775E-41F4-A392-FD673154DDDE}"/>
              </a:ext>
            </a:extLst>
          </p:cNvPr>
          <p:cNvSpPr txBox="1">
            <a:spLocks/>
          </p:cNvSpPr>
          <p:nvPr/>
        </p:nvSpPr>
        <p:spPr>
          <a:xfrm>
            <a:off x="639959" y="761052"/>
            <a:ext cx="7161056" cy="692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800" b="1" dirty="0">
                <a:solidFill>
                  <a:schemeClr val="bg1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XOR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E8FC423-59AC-4F6D-8C36-67F00EED68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895186"/>
              </p:ext>
            </p:extLst>
          </p:nvPr>
        </p:nvGraphicFramePr>
        <p:xfrm>
          <a:off x="634825" y="1895898"/>
          <a:ext cx="3842583" cy="2925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0861">
                  <a:extLst>
                    <a:ext uri="{9D8B030D-6E8A-4147-A177-3AD203B41FA5}">
                      <a16:colId xmlns:a16="http://schemas.microsoft.com/office/drawing/2014/main" val="1333200926"/>
                    </a:ext>
                  </a:extLst>
                </a:gridCol>
                <a:gridCol w="1280861">
                  <a:extLst>
                    <a:ext uri="{9D8B030D-6E8A-4147-A177-3AD203B41FA5}">
                      <a16:colId xmlns:a16="http://schemas.microsoft.com/office/drawing/2014/main" val="2600319726"/>
                    </a:ext>
                  </a:extLst>
                </a:gridCol>
                <a:gridCol w="1280861">
                  <a:extLst>
                    <a:ext uri="{9D8B030D-6E8A-4147-A177-3AD203B41FA5}">
                      <a16:colId xmlns:a16="http://schemas.microsoft.com/office/drawing/2014/main" val="427413998"/>
                    </a:ext>
                  </a:extLst>
                </a:gridCol>
              </a:tblGrid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B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i="0" kern="1200" dirty="0">
                          <a:solidFill>
                            <a:schemeClr val="lt1"/>
                          </a:solidFill>
                          <a:effectLst/>
                          <a:latin typeface="Helvetica" panose="020B0604020202020204" pitchFamily="34" charset="0"/>
                          <a:ea typeface="+mn-ea"/>
                          <a:cs typeface="Helvetica" panose="020B0604020202020204" pitchFamily="34" charset="0"/>
                        </a:rPr>
                        <a:t>A ⊕ B</a:t>
                      </a:r>
                      <a:endParaRPr lang="fr-FR" sz="28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2562016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3372488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0613408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4003969"/>
                  </a:ext>
                </a:extLst>
              </a:tr>
              <a:tr h="585146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687124"/>
                  </a:ext>
                </a:extLst>
              </a:tr>
            </a:tbl>
          </a:graphicData>
        </a:graphic>
      </p:graphicFrame>
      <p:sp>
        <p:nvSpPr>
          <p:cNvPr id="46" name="slide number">
            <a:extLst>
              <a:ext uri="{FF2B5EF4-FFF2-40B4-BE49-F238E27FC236}">
                <a16:creationId xmlns:a16="http://schemas.microsoft.com/office/drawing/2014/main" id="{BD776CDB-6EFB-4784-AC5F-4B272254F9EE}"/>
              </a:ext>
            </a:extLst>
          </p:cNvPr>
          <p:cNvSpPr txBox="1"/>
          <p:nvPr/>
        </p:nvSpPr>
        <p:spPr>
          <a:xfrm>
            <a:off x="10872845" y="263320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slide number">
            <a:extLst>
              <a:ext uri="{FF2B5EF4-FFF2-40B4-BE49-F238E27FC236}">
                <a16:creationId xmlns:a16="http://schemas.microsoft.com/office/drawing/2014/main" id="{03736F7A-282F-4DAB-8600-D6EAFE56789D}"/>
              </a:ext>
            </a:extLst>
          </p:cNvPr>
          <p:cNvSpPr txBox="1"/>
          <p:nvPr/>
        </p:nvSpPr>
        <p:spPr>
          <a:xfrm>
            <a:off x="10869709" y="340038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slide number">
            <a:extLst>
              <a:ext uri="{FF2B5EF4-FFF2-40B4-BE49-F238E27FC236}">
                <a16:creationId xmlns:a16="http://schemas.microsoft.com/office/drawing/2014/main" id="{DF7962C1-CFD2-48B6-8892-FB6D4B2DA528}"/>
              </a:ext>
            </a:extLst>
          </p:cNvPr>
          <p:cNvSpPr txBox="1"/>
          <p:nvPr/>
        </p:nvSpPr>
        <p:spPr>
          <a:xfrm>
            <a:off x="10878749" y="189223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slide number">
            <a:extLst>
              <a:ext uri="{FF2B5EF4-FFF2-40B4-BE49-F238E27FC236}">
                <a16:creationId xmlns:a16="http://schemas.microsoft.com/office/drawing/2014/main" id="{D5D50E46-8CE9-42A2-A822-2FE91CF956B0}"/>
              </a:ext>
            </a:extLst>
          </p:cNvPr>
          <p:cNvSpPr txBox="1"/>
          <p:nvPr/>
        </p:nvSpPr>
        <p:spPr>
          <a:xfrm>
            <a:off x="10869709" y="4188708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slide number">
            <a:extLst>
              <a:ext uri="{FF2B5EF4-FFF2-40B4-BE49-F238E27FC236}">
                <a16:creationId xmlns:a16="http://schemas.microsoft.com/office/drawing/2014/main" id="{E485074E-E183-4F20-8EE6-97E5C24A9C39}"/>
              </a:ext>
            </a:extLst>
          </p:cNvPr>
          <p:cNvSpPr txBox="1"/>
          <p:nvPr/>
        </p:nvSpPr>
        <p:spPr>
          <a:xfrm>
            <a:off x="5411670" y="263320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slide number">
            <a:extLst>
              <a:ext uri="{FF2B5EF4-FFF2-40B4-BE49-F238E27FC236}">
                <a16:creationId xmlns:a16="http://schemas.microsoft.com/office/drawing/2014/main" id="{57F9F6B0-44DA-44ED-8CDB-72FACB2729B9}"/>
              </a:ext>
            </a:extLst>
          </p:cNvPr>
          <p:cNvSpPr txBox="1"/>
          <p:nvPr/>
        </p:nvSpPr>
        <p:spPr>
          <a:xfrm>
            <a:off x="5408534" y="3400380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0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slide number">
            <a:extLst>
              <a:ext uri="{FF2B5EF4-FFF2-40B4-BE49-F238E27FC236}">
                <a16:creationId xmlns:a16="http://schemas.microsoft.com/office/drawing/2014/main" id="{2C546B89-28F4-42E4-B897-7644D29AF12D}"/>
              </a:ext>
            </a:extLst>
          </p:cNvPr>
          <p:cNvSpPr txBox="1"/>
          <p:nvPr/>
        </p:nvSpPr>
        <p:spPr>
          <a:xfrm>
            <a:off x="5417574" y="1892232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slide number">
            <a:extLst>
              <a:ext uri="{FF2B5EF4-FFF2-40B4-BE49-F238E27FC236}">
                <a16:creationId xmlns:a16="http://schemas.microsoft.com/office/drawing/2014/main" id="{C009BBD2-4730-48C1-9E0F-F860242A8B3F}"/>
              </a:ext>
            </a:extLst>
          </p:cNvPr>
          <p:cNvSpPr txBox="1"/>
          <p:nvPr/>
        </p:nvSpPr>
        <p:spPr>
          <a:xfrm>
            <a:off x="5408534" y="4188708"/>
            <a:ext cx="678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left arrow">
            <a:extLst>
              <a:ext uri="{FF2B5EF4-FFF2-40B4-BE49-F238E27FC236}">
                <a16:creationId xmlns:a16="http://schemas.microsoft.com/office/drawing/2014/main" id="{DA1B1326-F1FC-4473-B41F-DDB056374560}"/>
              </a:ext>
            </a:extLst>
          </p:cNvPr>
          <p:cNvGrpSpPr/>
          <p:nvPr/>
        </p:nvGrpSpPr>
        <p:grpSpPr>
          <a:xfrm>
            <a:off x="6312728" y="2307730"/>
            <a:ext cx="1375570" cy="2278993"/>
            <a:chOff x="6312728" y="2307730"/>
            <a:chExt cx="1375570" cy="227899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17D53F87-3B69-4B88-A135-EC8E601901CB}"/>
                </a:ext>
              </a:extLst>
            </p:cNvPr>
            <p:cNvCxnSpPr>
              <a:cxnSpLocks/>
            </p:cNvCxnSpPr>
            <p:nvPr/>
          </p:nvCxnSpPr>
          <p:spPr>
            <a:xfrm>
              <a:off x="6312728" y="3058369"/>
              <a:ext cx="137013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6B89F0-2859-4D38-BF58-00678740F3FC}"/>
                </a:ext>
              </a:extLst>
            </p:cNvPr>
            <p:cNvCxnSpPr>
              <a:cxnSpLocks/>
            </p:cNvCxnSpPr>
            <p:nvPr/>
          </p:nvCxnSpPr>
          <p:spPr>
            <a:xfrm>
              <a:off x="6312728" y="3783358"/>
              <a:ext cx="137013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EE20E95-A739-4F88-8B89-92FAABBA9994}"/>
                </a:ext>
              </a:extLst>
            </p:cNvPr>
            <p:cNvCxnSpPr>
              <a:cxnSpLocks/>
            </p:cNvCxnSpPr>
            <p:nvPr/>
          </p:nvCxnSpPr>
          <p:spPr>
            <a:xfrm>
              <a:off x="6312728" y="4586723"/>
              <a:ext cx="137013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5B1A7AA-51F1-45C3-8BD8-8C03884EA873}"/>
                </a:ext>
              </a:extLst>
            </p:cNvPr>
            <p:cNvCxnSpPr>
              <a:cxnSpLocks/>
            </p:cNvCxnSpPr>
            <p:nvPr/>
          </p:nvCxnSpPr>
          <p:spPr>
            <a:xfrm>
              <a:off x="6318162" y="2307730"/>
              <a:ext cx="1370136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right arrow">
            <a:extLst>
              <a:ext uri="{FF2B5EF4-FFF2-40B4-BE49-F238E27FC236}">
                <a16:creationId xmlns:a16="http://schemas.microsoft.com/office/drawing/2014/main" id="{C380DDD9-6430-43D6-9B44-F4E6688966B7}"/>
              </a:ext>
            </a:extLst>
          </p:cNvPr>
          <p:cNvGrpSpPr/>
          <p:nvPr/>
        </p:nvGrpSpPr>
        <p:grpSpPr>
          <a:xfrm>
            <a:off x="9282373" y="2306713"/>
            <a:ext cx="1379697" cy="2280010"/>
            <a:chOff x="9282373" y="2306713"/>
            <a:chExt cx="1379697" cy="2280010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A18C6D8-9436-4423-8F5D-286E6D3632BC}"/>
                </a:ext>
              </a:extLst>
            </p:cNvPr>
            <p:cNvCxnSpPr>
              <a:cxnSpLocks/>
            </p:cNvCxnSpPr>
            <p:nvPr/>
          </p:nvCxnSpPr>
          <p:spPr>
            <a:xfrm>
              <a:off x="9282373" y="2306713"/>
              <a:ext cx="1371600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09BDFBA-82FB-4058-8CFA-036FB7CB20C4}"/>
                </a:ext>
              </a:extLst>
            </p:cNvPr>
            <p:cNvCxnSpPr>
              <a:cxnSpLocks/>
            </p:cNvCxnSpPr>
            <p:nvPr/>
          </p:nvCxnSpPr>
          <p:spPr>
            <a:xfrm>
              <a:off x="9290470" y="3058369"/>
              <a:ext cx="1371600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2C8AF88-9D3F-4F83-86B7-C9CAFDA54FCE}"/>
                </a:ext>
              </a:extLst>
            </p:cNvPr>
            <p:cNvCxnSpPr>
              <a:cxnSpLocks/>
            </p:cNvCxnSpPr>
            <p:nvPr/>
          </p:nvCxnSpPr>
          <p:spPr>
            <a:xfrm>
              <a:off x="9290470" y="3783358"/>
              <a:ext cx="1371600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A5A2F502-07EA-4380-8EA0-7266A2819B09}"/>
                </a:ext>
              </a:extLst>
            </p:cNvPr>
            <p:cNvCxnSpPr>
              <a:cxnSpLocks/>
            </p:cNvCxnSpPr>
            <p:nvPr/>
          </p:nvCxnSpPr>
          <p:spPr>
            <a:xfrm>
              <a:off x="9290470" y="4586723"/>
              <a:ext cx="1371600" cy="0"/>
            </a:xfrm>
            <a:prstGeom prst="straightConnector1">
              <a:avLst/>
            </a:prstGeom>
            <a:ln w="38100">
              <a:headEnd type="none" w="med" len="med"/>
              <a:tailEnd type="arrow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center lines">
            <a:extLst>
              <a:ext uri="{FF2B5EF4-FFF2-40B4-BE49-F238E27FC236}">
                <a16:creationId xmlns:a16="http://schemas.microsoft.com/office/drawing/2014/main" id="{637EB9B0-5F10-46F6-BDD4-1B6A52080E8A}"/>
              </a:ext>
            </a:extLst>
          </p:cNvPr>
          <p:cNvGrpSpPr/>
          <p:nvPr/>
        </p:nvGrpSpPr>
        <p:grpSpPr>
          <a:xfrm>
            <a:off x="7597653" y="2306713"/>
            <a:ext cx="1751438" cy="2280010"/>
            <a:chOff x="7597653" y="2306713"/>
            <a:chExt cx="1751438" cy="228001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732BFD6-3D94-4C4D-8FA4-4C379FAD2613}"/>
                </a:ext>
              </a:extLst>
            </p:cNvPr>
            <p:cNvCxnSpPr>
              <a:cxnSpLocks/>
            </p:cNvCxnSpPr>
            <p:nvPr/>
          </p:nvCxnSpPr>
          <p:spPr>
            <a:xfrm>
              <a:off x="7627353" y="2306713"/>
              <a:ext cx="1698358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F0577D7-B274-4085-9B9A-A8A7639BA7C2}"/>
                </a:ext>
              </a:extLst>
            </p:cNvPr>
            <p:cNvCxnSpPr>
              <a:cxnSpLocks/>
            </p:cNvCxnSpPr>
            <p:nvPr/>
          </p:nvCxnSpPr>
          <p:spPr>
            <a:xfrm>
              <a:off x="7617400" y="3058369"/>
              <a:ext cx="1698358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DF74028-24F1-4486-A95A-61578D0169A7}"/>
                </a:ext>
              </a:extLst>
            </p:cNvPr>
            <p:cNvCxnSpPr>
              <a:cxnSpLocks/>
            </p:cNvCxnSpPr>
            <p:nvPr/>
          </p:nvCxnSpPr>
          <p:spPr>
            <a:xfrm>
              <a:off x="7597653" y="3783358"/>
              <a:ext cx="1698358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F19B97F-F0AE-4F10-9E20-F5FFCDCEFA80}"/>
                </a:ext>
              </a:extLst>
            </p:cNvPr>
            <p:cNvCxnSpPr>
              <a:cxnSpLocks/>
            </p:cNvCxnSpPr>
            <p:nvPr/>
          </p:nvCxnSpPr>
          <p:spPr>
            <a:xfrm>
              <a:off x="7650733" y="4586723"/>
              <a:ext cx="1698358" cy="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8" name="centerbox">
            <a:extLst>
              <a:ext uri="{FF2B5EF4-FFF2-40B4-BE49-F238E27FC236}">
                <a16:creationId xmlns:a16="http://schemas.microsoft.com/office/drawing/2014/main" id="{3DA8D337-45AA-4C67-AB28-03120072BD23}"/>
              </a:ext>
            </a:extLst>
          </p:cNvPr>
          <p:cNvGrpSpPr/>
          <p:nvPr/>
        </p:nvGrpSpPr>
        <p:grpSpPr>
          <a:xfrm>
            <a:off x="7681062" y="1892232"/>
            <a:ext cx="1601311" cy="3073536"/>
            <a:chOff x="7681062" y="1892232"/>
            <a:chExt cx="1601311" cy="3073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F2C3DB-7E5A-4D88-A83F-1588C7B15F1D}"/>
                </a:ext>
              </a:extLst>
            </p:cNvPr>
            <p:cNvSpPr/>
            <p:nvPr/>
          </p:nvSpPr>
          <p:spPr>
            <a:xfrm>
              <a:off x="7681062" y="1892232"/>
              <a:ext cx="1590941" cy="307353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pic>
          <p:nvPicPr>
            <p:cNvPr id="76" name="key image 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0BF1E94-0A8A-4F88-9703-4A6C8CF6C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298" y="2702022"/>
              <a:ext cx="1594075" cy="1594075"/>
            </a:xfrm>
            <a:prstGeom prst="rect">
              <a:avLst/>
            </a:prstGeom>
          </p:spPr>
        </p:pic>
        <p:sp>
          <p:nvSpPr>
            <p:cNvPr id="21" name="Flowchart: Or 20">
              <a:extLst>
                <a:ext uri="{FF2B5EF4-FFF2-40B4-BE49-F238E27FC236}">
                  <a16:creationId xmlns:a16="http://schemas.microsoft.com/office/drawing/2014/main" id="{C7B12EC2-AB97-4221-AC14-2C3BAA64E53E}"/>
                </a:ext>
              </a:extLst>
            </p:cNvPr>
            <p:cNvSpPr/>
            <p:nvPr/>
          </p:nvSpPr>
          <p:spPr>
            <a:xfrm>
              <a:off x="8223878" y="2465402"/>
              <a:ext cx="522913" cy="522913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0" name="slide number">
            <a:extLst>
              <a:ext uri="{FF2B5EF4-FFF2-40B4-BE49-F238E27FC236}">
                <a16:creationId xmlns:a16="http://schemas.microsoft.com/office/drawing/2014/main" id="{E6C3D22F-97E0-4D7B-A89F-F492BCF43002}"/>
              </a:ext>
            </a:extLst>
          </p:cNvPr>
          <p:cNvSpPr txBox="1"/>
          <p:nvPr/>
        </p:nvSpPr>
        <p:spPr>
          <a:xfrm>
            <a:off x="7830455" y="3745982"/>
            <a:ext cx="52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Helvetica 55 Roman" panose="020B0500000000000000" pitchFamily="34" charset="0"/>
                <a:ea typeface="+mn-ea"/>
                <a:cs typeface="Helvetica" panose="020B0604020202020204" pitchFamily="34" charset="0"/>
              </a:rPr>
              <a:t>1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3" name="slide number">
            <a:extLst>
              <a:ext uri="{FF2B5EF4-FFF2-40B4-BE49-F238E27FC236}">
                <a16:creationId xmlns:a16="http://schemas.microsoft.com/office/drawing/2014/main" id="{2A179121-509D-4A94-8AD5-153980253E0C}"/>
              </a:ext>
            </a:extLst>
          </p:cNvPr>
          <p:cNvSpPr txBox="1"/>
          <p:nvPr/>
        </p:nvSpPr>
        <p:spPr>
          <a:xfrm>
            <a:off x="8087805" y="3745982"/>
            <a:ext cx="52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noProof="0" dirty="0">
                <a:solidFill>
                  <a:schemeClr val="accent4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74" name="slide number">
            <a:extLst>
              <a:ext uri="{FF2B5EF4-FFF2-40B4-BE49-F238E27FC236}">
                <a16:creationId xmlns:a16="http://schemas.microsoft.com/office/drawing/2014/main" id="{36E9C9FA-8656-42A2-9C86-41A277F7A5FB}"/>
              </a:ext>
            </a:extLst>
          </p:cNvPr>
          <p:cNvSpPr txBox="1"/>
          <p:nvPr/>
        </p:nvSpPr>
        <p:spPr>
          <a:xfrm>
            <a:off x="8660522" y="3746909"/>
            <a:ext cx="52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noProof="0" dirty="0">
                <a:solidFill>
                  <a:schemeClr val="accent4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1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sp>
        <p:nvSpPr>
          <p:cNvPr id="81" name="slide number">
            <a:extLst>
              <a:ext uri="{FF2B5EF4-FFF2-40B4-BE49-F238E27FC236}">
                <a16:creationId xmlns:a16="http://schemas.microsoft.com/office/drawing/2014/main" id="{BC10E91F-5456-4AB9-B44D-4E454374B12E}"/>
              </a:ext>
            </a:extLst>
          </p:cNvPr>
          <p:cNvSpPr txBox="1"/>
          <p:nvPr/>
        </p:nvSpPr>
        <p:spPr>
          <a:xfrm>
            <a:off x="8359632" y="3746909"/>
            <a:ext cx="52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noProof="0" dirty="0">
                <a:solidFill>
                  <a:schemeClr val="accent4">
                    <a:lumMod val="75000"/>
                  </a:schemeClr>
                </a:solidFill>
                <a:latin typeface="Helvetica 55 Roman" panose="020B0500000000000000" pitchFamily="34" charset="0"/>
                <a:cs typeface="Helvetica" panose="020B0604020202020204" pitchFamily="34" charset="0"/>
              </a:rPr>
              <a:t>0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EE24F78-4760-455A-992E-B6B00965870C}"/>
              </a:ext>
            </a:extLst>
          </p:cNvPr>
          <p:cNvGrpSpPr/>
          <p:nvPr/>
        </p:nvGrpSpPr>
        <p:grpSpPr>
          <a:xfrm>
            <a:off x="6811149" y="1371159"/>
            <a:ext cx="3178099" cy="3407856"/>
            <a:chOff x="6811149" y="1371159"/>
            <a:chExt cx="3178099" cy="3407856"/>
          </a:xfrm>
        </p:grpSpPr>
        <p:sp>
          <p:nvSpPr>
            <p:cNvPr id="82" name="Flowchart: Or 81">
              <a:extLst>
                <a:ext uri="{FF2B5EF4-FFF2-40B4-BE49-F238E27FC236}">
                  <a16:creationId xmlns:a16="http://schemas.microsoft.com/office/drawing/2014/main" id="{80BA7A2B-4D9C-453F-9DF6-0B9D9664587E}"/>
                </a:ext>
              </a:extLst>
            </p:cNvPr>
            <p:cNvSpPr/>
            <p:nvPr/>
          </p:nvSpPr>
          <p:spPr>
            <a:xfrm>
              <a:off x="6890621" y="2114420"/>
              <a:ext cx="384584" cy="384584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Flowchart: Or 87">
              <a:extLst>
                <a:ext uri="{FF2B5EF4-FFF2-40B4-BE49-F238E27FC236}">
                  <a16:creationId xmlns:a16="http://schemas.microsoft.com/office/drawing/2014/main" id="{3E82C40D-F585-482D-8A44-C457F22675DC}"/>
                </a:ext>
              </a:extLst>
            </p:cNvPr>
            <p:cNvSpPr/>
            <p:nvPr/>
          </p:nvSpPr>
          <p:spPr>
            <a:xfrm>
              <a:off x="7814666" y="2868458"/>
              <a:ext cx="384584" cy="384584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Flowchart: Or 91">
              <a:extLst>
                <a:ext uri="{FF2B5EF4-FFF2-40B4-BE49-F238E27FC236}">
                  <a16:creationId xmlns:a16="http://schemas.microsoft.com/office/drawing/2014/main" id="{B54FD9F2-3AAA-4CA9-8C85-D4E49801D09B}"/>
                </a:ext>
              </a:extLst>
            </p:cNvPr>
            <p:cNvSpPr/>
            <p:nvPr/>
          </p:nvSpPr>
          <p:spPr>
            <a:xfrm>
              <a:off x="8706694" y="3591067"/>
              <a:ext cx="384584" cy="384584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Flowchart: Or 102">
              <a:extLst>
                <a:ext uri="{FF2B5EF4-FFF2-40B4-BE49-F238E27FC236}">
                  <a16:creationId xmlns:a16="http://schemas.microsoft.com/office/drawing/2014/main" id="{F082FE9C-8D1A-4219-B99D-28191243CD98}"/>
                </a:ext>
              </a:extLst>
            </p:cNvPr>
            <p:cNvSpPr/>
            <p:nvPr/>
          </p:nvSpPr>
          <p:spPr>
            <a:xfrm>
              <a:off x="9604664" y="4394431"/>
              <a:ext cx="384584" cy="384584"/>
            </a:xfrm>
            <a:prstGeom prst="flowChartOr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0857A27-958F-4B97-B671-5EDB5211BE00}"/>
                </a:ext>
              </a:extLst>
            </p:cNvPr>
            <p:cNvCxnSpPr>
              <a:cxnSpLocks/>
              <a:endCxn id="82" idx="0"/>
            </p:cNvCxnSpPr>
            <p:nvPr/>
          </p:nvCxnSpPr>
          <p:spPr>
            <a:xfrm>
              <a:off x="7082913" y="1371159"/>
              <a:ext cx="0" cy="743261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07D53D6-A1E7-49CD-A8B3-D80913E04DA9}"/>
                </a:ext>
              </a:extLst>
            </p:cNvPr>
            <p:cNvCxnSpPr>
              <a:cxnSpLocks/>
              <a:endCxn id="88" idx="0"/>
            </p:cNvCxnSpPr>
            <p:nvPr/>
          </p:nvCxnSpPr>
          <p:spPr>
            <a:xfrm>
              <a:off x="8006958" y="1371159"/>
              <a:ext cx="0" cy="1497299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94A47185-3EAB-43A2-9CD0-2C618CBEC1B9}"/>
                </a:ext>
              </a:extLst>
            </p:cNvPr>
            <p:cNvCxnSpPr>
              <a:cxnSpLocks/>
              <a:endCxn id="92" idx="0"/>
            </p:cNvCxnSpPr>
            <p:nvPr/>
          </p:nvCxnSpPr>
          <p:spPr>
            <a:xfrm flipH="1">
              <a:off x="8898986" y="1371159"/>
              <a:ext cx="0" cy="2219908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A9E58A8-6996-42C7-A2CF-F414B06627B6}"/>
                </a:ext>
              </a:extLst>
            </p:cNvPr>
            <p:cNvCxnSpPr>
              <a:cxnSpLocks/>
              <a:endCxn id="103" idx="0"/>
            </p:cNvCxnSpPr>
            <p:nvPr/>
          </p:nvCxnSpPr>
          <p:spPr>
            <a:xfrm flipH="1">
              <a:off x="9796956" y="1371159"/>
              <a:ext cx="0" cy="3023272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B4A49B0E-AFBC-4BF2-9A86-891EE277AFC1}"/>
                </a:ext>
              </a:extLst>
            </p:cNvPr>
            <p:cNvCxnSpPr>
              <a:cxnSpLocks/>
              <a:endCxn id="82" idx="2"/>
            </p:cNvCxnSpPr>
            <p:nvPr/>
          </p:nvCxnSpPr>
          <p:spPr>
            <a:xfrm>
              <a:off x="6811149" y="2306712"/>
              <a:ext cx="79472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024BE5A-A5D7-4DE1-B8D1-F9F28C472D98}"/>
                </a:ext>
              </a:extLst>
            </p:cNvPr>
            <p:cNvCxnSpPr>
              <a:cxnSpLocks/>
              <a:endCxn id="88" idx="2"/>
            </p:cNvCxnSpPr>
            <p:nvPr/>
          </p:nvCxnSpPr>
          <p:spPr>
            <a:xfrm>
              <a:off x="7746526" y="3058369"/>
              <a:ext cx="68140" cy="2381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F9ED25CA-1A4E-4AA1-8C50-B943A596E6A1}"/>
                </a:ext>
              </a:extLst>
            </p:cNvPr>
            <p:cNvCxnSpPr>
              <a:cxnSpLocks/>
              <a:endCxn id="92" idx="2"/>
            </p:cNvCxnSpPr>
            <p:nvPr/>
          </p:nvCxnSpPr>
          <p:spPr>
            <a:xfrm>
              <a:off x="8650703" y="3780978"/>
              <a:ext cx="55991" cy="2381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64CE237-92BE-4CEB-A1E0-DEB533880AFF}"/>
                </a:ext>
              </a:extLst>
            </p:cNvPr>
            <p:cNvCxnSpPr>
              <a:cxnSpLocks/>
              <a:endCxn id="103" idx="2"/>
            </p:cNvCxnSpPr>
            <p:nvPr/>
          </p:nvCxnSpPr>
          <p:spPr>
            <a:xfrm>
              <a:off x="9529288" y="4586723"/>
              <a:ext cx="75376" cy="0"/>
            </a:xfrm>
            <a:prstGeom prst="straightConnector1">
              <a:avLst/>
            </a:prstGeom>
            <a:ln w="38100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3C77D5E7-CCD7-4240-B644-AD8CE7D43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7807" y="6248399"/>
            <a:ext cx="691757" cy="609601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17B5C9DA-0A34-4FA2-B40F-449F740D863C}"/>
              </a:ext>
            </a:extLst>
          </p:cNvPr>
          <p:cNvSpPr txBox="1"/>
          <p:nvPr/>
        </p:nvSpPr>
        <p:spPr>
          <a:xfrm>
            <a:off x="0" y="6400967"/>
            <a:ext cx="1014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9</a:t>
            </a: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45 Light" panose="020B0500000000000000" pitchFamily="34" charset="0"/>
                <a:cs typeface="Helvetica" panose="020B0604020202020204" pitchFamily="34" charset="0"/>
              </a:rPr>
              <a:t>/44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A1F3B77-BE68-4507-958A-4CB32D651EC4}"/>
              </a:ext>
            </a:extLst>
          </p:cNvPr>
          <p:cNvSpPr txBox="1"/>
          <p:nvPr/>
        </p:nvSpPr>
        <p:spPr>
          <a:xfrm>
            <a:off x="636823" y="1306458"/>
            <a:ext cx="31542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Linear</a:t>
            </a:r>
            <a:r>
              <a:rPr lang="fr-FR" sz="2400" noProof="0" dirty="0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 </a:t>
            </a:r>
            <a:r>
              <a:rPr lang="fr-FR" sz="2400" noProof="0" dirty="0" err="1">
                <a:solidFill>
                  <a:prstClr val="black"/>
                </a:solidFill>
                <a:latin typeface="Helvetica 45 Light" panose="020B0500000000000000" pitchFamily="34" charset="0"/>
                <a:cs typeface="Helvetica" panose="020B0604020202020204" pitchFamily="34" charset="0"/>
              </a:rPr>
              <a:t>Operation</a:t>
            </a:r>
            <a:endParaRPr kumimoji="0" lang="fr-FR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45 Light" panose="020B05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A8F5CA-31F5-4CCD-8970-DBAFF62BD8CC}"/>
              </a:ext>
            </a:extLst>
          </p:cNvPr>
          <p:cNvSpPr/>
          <p:nvPr/>
        </p:nvSpPr>
        <p:spPr>
          <a:xfrm>
            <a:off x="636823" y="2465402"/>
            <a:ext cx="3840585" cy="592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75E212A-A9C8-48CB-9017-CAF2D76948C4}"/>
              </a:ext>
            </a:extLst>
          </p:cNvPr>
          <p:cNvSpPr/>
          <p:nvPr/>
        </p:nvSpPr>
        <p:spPr>
          <a:xfrm>
            <a:off x="636823" y="4242457"/>
            <a:ext cx="3840585" cy="592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cadre">
            <a:extLst>
              <a:ext uri="{FF2B5EF4-FFF2-40B4-BE49-F238E27FC236}">
                <a16:creationId xmlns:a16="http://schemas.microsoft.com/office/drawing/2014/main" id="{32896398-0118-4D14-936D-9C0409FCD425}"/>
              </a:ext>
            </a:extLst>
          </p:cNvPr>
          <p:cNvSpPr/>
          <p:nvPr/>
        </p:nvSpPr>
        <p:spPr>
          <a:xfrm>
            <a:off x="634825" y="5032856"/>
            <a:ext cx="3837450" cy="11376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proba p">
                <a:extLst>
                  <a:ext uri="{FF2B5EF4-FFF2-40B4-BE49-F238E27FC236}">
                    <a16:creationId xmlns:a16="http://schemas.microsoft.com/office/drawing/2014/main" id="{5125F78B-D059-46BE-91B4-92A4D380CE30}"/>
                  </a:ext>
                </a:extLst>
              </p:cNvPr>
              <p:cNvSpPr txBox="1"/>
              <p:nvPr/>
            </p:nvSpPr>
            <p:spPr>
              <a:xfrm>
                <a:off x="1721516" y="5593253"/>
                <a:ext cx="16640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fr-FR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⊕</m:t>
                    </m:r>
                  </m:oMath>
                </a14:m>
                <a:r>
                  <a:rPr lang="fr-FR" sz="2400" b="1" dirty="0">
                    <a:solidFill>
                      <a:prstClr val="black"/>
                    </a:solidFill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A</a:t>
                </a:r>
                <a:r>
                  <a:rPr lang="fr-FR" sz="2400" b="1" dirty="0">
                    <a:latin typeface="Helvetica 55 Roman" panose="020B0500000000000000" pitchFamily="34" charset="0"/>
                    <a:cs typeface="Helvetica" panose="020B0604020202020204" pitchFamily="34" charset="0"/>
                  </a:rPr>
                  <a:t> = 0 </a:t>
                </a:r>
                <a:endParaRPr lang="fr-FR" sz="2400" b="1" dirty="0">
                  <a:solidFill>
                    <a:prstClr val="black"/>
                  </a:solidFill>
                  <a:latin typeface="Helvetica 55 Roman" panose="020B0500000000000000" pitchFamily="34" charset="0"/>
                </a:endParaRPr>
              </a:p>
            </p:txBody>
          </p:sp>
        </mc:Choice>
        <mc:Fallback xmlns="">
          <p:sp>
            <p:nvSpPr>
              <p:cNvPr id="67" name="proba p">
                <a:extLst>
                  <a:ext uri="{FF2B5EF4-FFF2-40B4-BE49-F238E27FC236}">
                    <a16:creationId xmlns:a16="http://schemas.microsoft.com/office/drawing/2014/main" id="{5125F78B-D059-46BE-91B4-92A4D380C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516" y="5593253"/>
                <a:ext cx="1664067" cy="461665"/>
              </a:xfrm>
              <a:prstGeom prst="rect">
                <a:avLst/>
              </a:prstGeom>
              <a:blipFill>
                <a:blip r:embed="rId6"/>
                <a:stretch>
                  <a:fillRect l="-2930" t="-10667" r="-8059" b="-30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for any (dx,dy)">
                <a:extLst>
                  <a:ext uri="{FF2B5EF4-FFF2-40B4-BE49-F238E27FC236}">
                    <a16:creationId xmlns:a16="http://schemas.microsoft.com/office/drawing/2014/main" id="{5B30CE18-CCED-4B08-ABEA-490539308827}"/>
                  </a:ext>
                </a:extLst>
              </p:cNvPr>
              <p:cNvSpPr txBox="1"/>
              <p:nvPr/>
            </p:nvSpPr>
            <p:spPr>
              <a:xfrm>
                <a:off x="643865" y="5014896"/>
                <a:ext cx="18335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r>
                      <a:rPr lang="fr-F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∀</m:t>
                    </m:r>
                    <m:r>
                      <m:rPr>
                        <m:nor/>
                      </m:rPr>
                      <a:rPr lang="fr-FR" sz="2400" b="1" dirty="0">
                        <a:solidFill>
                          <a:prstClr val="black"/>
                        </a:solidFill>
                        <a:latin typeface="Helvetica 55 Roman" panose="020B0500000000000000" pitchFamily="34" charset="0"/>
                        <a:cs typeface="Helvetica" panose="020B0604020202020204" pitchFamily="34" charset="0"/>
                      </a:rPr>
                      <m:t>A</m:t>
                    </m:r>
                    <m:r>
                      <a:rPr lang="fr-F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" panose="020B0604020202020204" pitchFamily="34" charset="0"/>
                      </a:rPr>
                      <m:t>∈</m:t>
                    </m:r>
                    <m:sSub>
                      <m:sSubPr>
                        <m:ctrlPr>
                          <a:rPr lang="fr-FR" sz="2400" b="1" i="1" dirty="0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fr-FR" sz="24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𝔽</m:t>
                        </m:r>
                      </m:e>
                      <m:sub>
                        <m:r>
                          <a:rPr lang="fr-FR" sz="2400" b="1" i="1" dirty="0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fr-F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Helvetica 55 Roman" panose="020B0500000000000000" pitchFamily="34" charset="0"/>
                  </a:rPr>
                  <a:t> ,</a:t>
                </a:r>
              </a:p>
            </p:txBody>
          </p:sp>
        </mc:Choice>
        <mc:Fallback xmlns="">
          <p:sp>
            <p:nvSpPr>
              <p:cNvPr id="69" name="for any (dx,dy)">
                <a:extLst>
                  <a:ext uri="{FF2B5EF4-FFF2-40B4-BE49-F238E27FC236}">
                    <a16:creationId xmlns:a16="http://schemas.microsoft.com/office/drawing/2014/main" id="{5B30CE18-CCED-4B08-ABEA-490539308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65" y="5014896"/>
                <a:ext cx="1833521" cy="461665"/>
              </a:xfrm>
              <a:prstGeom prst="rect">
                <a:avLst/>
              </a:prstGeom>
              <a:blipFill>
                <a:blip r:embed="rId7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7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08437 -0.4319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-2159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02995 -0.4319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-21597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2044 -0.431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21597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0.07266 -0.4319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3" y="-2159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6" grpId="0"/>
      <p:bldP spid="47" grpId="0"/>
      <p:bldP spid="48" grpId="0"/>
      <p:bldP spid="49" grpId="0"/>
      <p:bldP spid="58" grpId="0"/>
      <p:bldP spid="59" grpId="0"/>
      <p:bldP spid="60" grpId="0"/>
      <p:bldP spid="61" grpId="0"/>
      <p:bldP spid="70" grpId="0"/>
      <p:bldP spid="70" grpId="1"/>
      <p:bldP spid="73" grpId="0"/>
      <p:bldP spid="73" grpId="1"/>
      <p:bldP spid="74" grpId="0"/>
      <p:bldP spid="74" grpId="1"/>
      <p:bldP spid="81" grpId="0"/>
      <p:bldP spid="81" grpId="1"/>
      <p:bldP spid="62" grpId="0"/>
      <p:bldP spid="2" grpId="0" animBg="1"/>
      <p:bldP spid="2" grpId="1" animBg="1"/>
      <p:bldP spid="64" grpId="0" animBg="1"/>
      <p:bldP spid="64" grpId="1" animBg="1"/>
      <p:bldP spid="66" grpId="0" animBg="1"/>
      <p:bldP spid="66" grpId="1" animBg="1"/>
      <p:bldP spid="67" grpId="0"/>
      <p:bldP spid="67" grpId="1"/>
      <p:bldP spid="69" grpId="0"/>
      <p:bldP spid="6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5741</TotalTime>
  <Words>2683</Words>
  <Application>Microsoft Office PowerPoint</Application>
  <PresentationFormat>Grand écran</PresentationFormat>
  <Paragraphs>953</Paragraphs>
  <Slides>45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CMU Typewriter Text</vt:lpstr>
      <vt:lpstr>Helvetica</vt:lpstr>
      <vt:lpstr>Helvetica 45 Light</vt:lpstr>
      <vt:lpstr>Helvetica 55 Roman</vt:lpstr>
      <vt:lpstr>Segoe UI</vt:lpstr>
      <vt:lpstr>Office Theme</vt:lpstr>
      <vt:lpstr>Modeling differential trail search</vt:lpstr>
      <vt:lpstr>Présentation PowerPoint</vt:lpstr>
      <vt:lpstr>Présentation PowerPoint</vt:lpstr>
      <vt:lpstr>Cryptography Principle</vt:lpstr>
      <vt:lpstr>Cryptography Principle</vt:lpstr>
      <vt:lpstr>How to Cipher? </vt:lpstr>
      <vt:lpstr>Présentation PowerPoint</vt:lpstr>
      <vt:lpstr>Elementary Operations</vt:lpstr>
      <vt:lpstr>Présentation PowerPoint</vt:lpstr>
      <vt:lpstr>Présentation PowerPoint</vt:lpstr>
      <vt:lpstr>Présentation PowerPoint</vt:lpstr>
      <vt:lpstr>Cryptanalysis</vt:lpstr>
      <vt:lpstr>Differential Cryptanalysis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How to model? </vt:lpstr>
      <vt:lpstr>Présentation PowerPoint</vt:lpstr>
      <vt:lpstr>Step 1 (remember BOOLEAN): SC</vt:lpstr>
      <vt:lpstr>Step 1: AC and ART</vt:lpstr>
      <vt:lpstr>Step 1: ShiftRows</vt:lpstr>
      <vt:lpstr>Step 1: MixColumns</vt:lpstr>
      <vt:lpstr>Step 1: BUT the XOR?</vt:lpstr>
      <vt:lpstr>Step 1: we’ve got all</vt:lpstr>
      <vt:lpstr>Step 1: what we have</vt:lpstr>
      <vt:lpstr>Présentation PowerPoint</vt:lpstr>
      <vt:lpstr>Where we are now</vt:lpstr>
      <vt:lpstr>Step 2: model each SKINNY transformation</vt:lpstr>
      <vt:lpstr>Step 2: model each SKINNY transformation</vt:lpstr>
      <vt:lpstr>Step 2: all in 1!</vt:lpstr>
      <vt:lpstr>Step 2: only CP</vt:lpstr>
      <vt:lpstr>Step 2: more attacks SK and TK1</vt:lpstr>
      <vt:lpstr>Step 2: more attacks TK2 and TK3</vt:lpstr>
      <vt:lpstr>Présentation PowerPoint</vt:lpstr>
      <vt:lpstr>SKINNY-64: few seconds!</vt:lpstr>
      <vt:lpstr>SKINNY-128: push the limits!</vt:lpstr>
      <vt:lpstr>Présentation PowerPoint</vt:lpstr>
      <vt:lpstr>And because I love that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Parcours recherche</dc:title>
  <dc:creator>Marc Simard</dc:creator>
  <cp:lastModifiedBy>Marine Minier</cp:lastModifiedBy>
  <cp:revision>915</cp:revision>
  <cp:lastPrinted>2021-02-08T10:16:21Z</cp:lastPrinted>
  <dcterms:created xsi:type="dcterms:W3CDTF">2020-11-21T11:30:43Z</dcterms:created>
  <dcterms:modified xsi:type="dcterms:W3CDTF">2024-06-19T06:34:58Z</dcterms:modified>
</cp:coreProperties>
</file>